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41"/>
  </p:notesMasterIdLst>
  <p:sldIdLst>
    <p:sldId id="293" r:id="rId3"/>
    <p:sldId id="572" r:id="rId4"/>
    <p:sldId id="668" r:id="rId5"/>
    <p:sldId id="296" r:id="rId6"/>
    <p:sldId id="433" r:id="rId7"/>
    <p:sldId id="271" r:id="rId8"/>
    <p:sldId id="267" r:id="rId9"/>
    <p:sldId id="477" r:id="rId10"/>
    <p:sldId id="641" r:id="rId11"/>
    <p:sldId id="627" r:id="rId12"/>
    <p:sldId id="663" r:id="rId13"/>
    <p:sldId id="625" r:id="rId14"/>
    <p:sldId id="300" r:id="rId15"/>
    <p:sldId id="637" r:id="rId16"/>
    <p:sldId id="638" r:id="rId17"/>
    <p:sldId id="664" r:id="rId18"/>
    <p:sldId id="626" r:id="rId19"/>
    <p:sldId id="274" r:id="rId20"/>
    <p:sldId id="635" r:id="rId21"/>
    <p:sldId id="665" r:id="rId22"/>
    <p:sldId id="640" r:id="rId23"/>
    <p:sldId id="276" r:id="rId24"/>
    <p:sldId id="277" r:id="rId25"/>
    <p:sldId id="279" r:id="rId26"/>
    <p:sldId id="645" r:id="rId27"/>
    <p:sldId id="647" r:id="rId28"/>
    <p:sldId id="281" r:id="rId29"/>
    <p:sldId id="654" r:id="rId30"/>
    <p:sldId id="667" r:id="rId31"/>
    <p:sldId id="669" r:id="rId32"/>
    <p:sldId id="651" r:id="rId33"/>
    <p:sldId id="652" r:id="rId34"/>
    <p:sldId id="653" r:id="rId35"/>
    <p:sldId id="285" r:id="rId36"/>
    <p:sldId id="657" r:id="rId37"/>
    <p:sldId id="650" r:id="rId38"/>
    <p:sldId id="648" r:id="rId39"/>
    <p:sldId id="67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9" autoAdjust="0"/>
    <p:restoredTop sz="77176" autoAdjust="0"/>
  </p:normalViewPr>
  <p:slideViewPr>
    <p:cSldViewPr snapToGrid="0" snapToObjects="1">
      <p:cViewPr varScale="1">
        <p:scale>
          <a:sx n="42" d="100"/>
          <a:sy n="42" d="100"/>
        </p:scale>
        <p:origin x="11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O%20NAME:HbA1c%20outco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-0.318145353358608"/>
                  <c:y val="-0.27522275340011298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sz="2800" dirty="0"/>
                      <a:t>Bulimia nervosa
74%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C0-457D-9A5D-B53E26757C0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FC0-457D-9A5D-B53E26757C0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9FC0-457D-9A5D-B53E26757C0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2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FC0-457D-9A5D-B53E26757C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4"/>
                <c:pt idx="0">
                  <c:v>Bulimia nervosa</c:v>
                </c:pt>
                <c:pt idx="1">
                  <c:v>Binge eating disorder</c:v>
                </c:pt>
                <c:pt idx="2">
                  <c:v>Purging disorder</c:v>
                </c:pt>
                <c:pt idx="3">
                  <c:v>Anorexia nervosa (WR)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0.74</c:v>
                </c:pt>
                <c:pt idx="1">
                  <c:v>0.09</c:v>
                </c:pt>
                <c:pt idx="2">
                  <c:v>0.13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C0-457D-9A5D-B53E26757C0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Absolute Change in HbA</a:t>
            </a:r>
            <a:r>
              <a:rPr lang="en-US" sz="2800" baseline="-25000"/>
              <a:t>1c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Sheet1!$Q$23</c:f>
              <c:strCache>
                <c:ptCount val="1"/>
                <c:pt idx="0">
                  <c:v>BL-EOT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Sheet1!$P$24:$P$42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Sheet1!$Q$24:$Q$42</c:f>
              <c:numCache>
                <c:formatCode>General</c:formatCode>
                <c:ptCount val="19"/>
                <c:pt idx="0">
                  <c:v>-0.5</c:v>
                </c:pt>
                <c:pt idx="1">
                  <c:v>-0.2</c:v>
                </c:pt>
                <c:pt idx="2">
                  <c:v>0.1</c:v>
                </c:pt>
                <c:pt idx="3">
                  <c:v>0.4</c:v>
                </c:pt>
                <c:pt idx="4">
                  <c:v>0.1</c:v>
                </c:pt>
                <c:pt idx="5">
                  <c:v>-0.7</c:v>
                </c:pt>
                <c:pt idx="6">
                  <c:v>-2.2999999999999998</c:v>
                </c:pt>
                <c:pt idx="7">
                  <c:v>-3.5</c:v>
                </c:pt>
                <c:pt idx="8">
                  <c:v>-0.9</c:v>
                </c:pt>
                <c:pt idx="9">
                  <c:v>-7.4</c:v>
                </c:pt>
                <c:pt idx="10">
                  <c:v>-0.4</c:v>
                </c:pt>
                <c:pt idx="11">
                  <c:v>-1.1000000000000001</c:v>
                </c:pt>
                <c:pt idx="12">
                  <c:v>0.1</c:v>
                </c:pt>
                <c:pt idx="13">
                  <c:v>-1</c:v>
                </c:pt>
                <c:pt idx="14">
                  <c:v>0.2</c:v>
                </c:pt>
                <c:pt idx="15">
                  <c:v>0.2</c:v>
                </c:pt>
                <c:pt idx="16">
                  <c:v>0</c:v>
                </c:pt>
                <c:pt idx="17">
                  <c:v>1.5</c:v>
                </c:pt>
                <c:pt idx="18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A-4D5F-A421-2B2BB9FD2BE0}"/>
            </c:ext>
          </c:extLst>
        </c:ser>
        <c:ser>
          <c:idx val="1"/>
          <c:order val="1"/>
          <c:tx>
            <c:strRef>
              <c:f>Sheet1!$R$23</c:f>
              <c:strCache>
                <c:ptCount val="1"/>
                <c:pt idx="0">
                  <c:v>BL-3MO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Sheet1!$P$24:$P$42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Sheet1!$R$24:$R$42</c:f>
              <c:numCache>
                <c:formatCode>General</c:formatCode>
                <c:ptCount val="19"/>
                <c:pt idx="0">
                  <c:v>0.3</c:v>
                </c:pt>
                <c:pt idx="1">
                  <c:v>-0.4</c:v>
                </c:pt>
                <c:pt idx="2">
                  <c:v>-0.3</c:v>
                </c:pt>
                <c:pt idx="5">
                  <c:v>0.4</c:v>
                </c:pt>
                <c:pt idx="6">
                  <c:v>-1.1000000000000001</c:v>
                </c:pt>
                <c:pt idx="7">
                  <c:v>-3.3</c:v>
                </c:pt>
                <c:pt idx="8">
                  <c:v>-1.1000000000000001</c:v>
                </c:pt>
                <c:pt idx="9">
                  <c:v>-7.8</c:v>
                </c:pt>
                <c:pt idx="11">
                  <c:v>0.1</c:v>
                </c:pt>
                <c:pt idx="12">
                  <c:v>0.2</c:v>
                </c:pt>
                <c:pt idx="13">
                  <c:v>-4.4000000000000004</c:v>
                </c:pt>
                <c:pt idx="14">
                  <c:v>0.5</c:v>
                </c:pt>
                <c:pt idx="15">
                  <c:v>0.3</c:v>
                </c:pt>
                <c:pt idx="17">
                  <c:v>0.2</c:v>
                </c:pt>
                <c:pt idx="18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9A-4D5F-A421-2B2BB9FD2BE0}"/>
            </c:ext>
          </c:extLst>
        </c:ser>
        <c:ser>
          <c:idx val="2"/>
          <c:order val="2"/>
          <c:tx>
            <c:strRef>
              <c:f>Sheet1!$S$23</c:f>
              <c:strCache>
                <c:ptCount val="1"/>
                <c:pt idx="0">
                  <c:v>BL-6MO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Sheet1!$P$24:$P$42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Sheet1!$S$24:$S$42</c:f>
              <c:numCache>
                <c:formatCode>General</c:formatCode>
                <c:ptCount val="19"/>
                <c:pt idx="0">
                  <c:v>-0.6</c:v>
                </c:pt>
                <c:pt idx="1">
                  <c:v>-0.1</c:v>
                </c:pt>
                <c:pt idx="2">
                  <c:v>-0.3</c:v>
                </c:pt>
                <c:pt idx="5">
                  <c:v>0.6</c:v>
                </c:pt>
                <c:pt idx="7">
                  <c:v>-1.9</c:v>
                </c:pt>
                <c:pt idx="8">
                  <c:v>-1.6</c:v>
                </c:pt>
                <c:pt idx="9">
                  <c:v>-0.8</c:v>
                </c:pt>
                <c:pt idx="11">
                  <c:v>0.2</c:v>
                </c:pt>
                <c:pt idx="12">
                  <c:v>0.3</c:v>
                </c:pt>
                <c:pt idx="13">
                  <c:v>-3.7</c:v>
                </c:pt>
                <c:pt idx="14">
                  <c:v>-0.2</c:v>
                </c:pt>
                <c:pt idx="15">
                  <c:v>0.8</c:v>
                </c:pt>
                <c:pt idx="16">
                  <c:v>0</c:v>
                </c:pt>
                <c:pt idx="17">
                  <c:v>1</c:v>
                </c:pt>
                <c:pt idx="18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9A-4D5F-A421-2B2BB9FD2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1779160"/>
        <c:axId val="-2071776184"/>
      </c:barChart>
      <c:catAx>
        <c:axId val="-2071779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71776184"/>
        <c:crosses val="autoZero"/>
        <c:auto val="1"/>
        <c:lblAlgn val="ctr"/>
        <c:lblOffset val="100"/>
        <c:noMultiLvlLbl val="0"/>
      </c:catAx>
      <c:valAx>
        <c:axId val="-2071776184"/>
        <c:scaling>
          <c:orientation val="minMax"/>
          <c:min val="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77916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C62B8-16EF-4288-BF79-230A6337C048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84112C-D157-45B3-828C-AC8E81807CD5}">
      <dgm:prSet phldrT="[Text]"/>
      <dgm:spPr/>
      <dgm:t>
        <a:bodyPr/>
        <a:lstStyle/>
        <a:p>
          <a:r>
            <a:rPr lang="en-US"/>
            <a:t>28 Recruited</a:t>
          </a:r>
        </a:p>
      </dgm:t>
    </dgm:pt>
    <dgm:pt modelId="{58788A0F-FA51-480E-8818-11E16FAD74CE}" type="parTrans" cxnId="{1E44EA25-35DD-42E3-B402-0B4DF84FEAA4}">
      <dgm:prSet/>
      <dgm:spPr/>
      <dgm:t>
        <a:bodyPr/>
        <a:lstStyle/>
        <a:p>
          <a:endParaRPr lang="en-US"/>
        </a:p>
      </dgm:t>
    </dgm:pt>
    <dgm:pt modelId="{D54D8309-5F33-4225-98A7-FDB9BB1F1E83}" type="sibTrans" cxnId="{1E44EA25-35DD-42E3-B402-0B4DF84FEAA4}">
      <dgm:prSet/>
      <dgm:spPr/>
      <dgm:t>
        <a:bodyPr/>
        <a:lstStyle/>
        <a:p>
          <a:endParaRPr lang="en-US"/>
        </a:p>
      </dgm:t>
    </dgm:pt>
    <dgm:pt modelId="{6A5B69B4-BB0E-4A04-9BA0-BDAF9F65660B}" type="asst">
      <dgm:prSet phldrT="[Text]"/>
      <dgm:spPr/>
      <dgm:t>
        <a:bodyPr/>
        <a:lstStyle/>
        <a:p>
          <a:r>
            <a:rPr lang="en-US"/>
            <a:t>Withdrew before beginning treatment (n=5)</a:t>
          </a:r>
        </a:p>
      </dgm:t>
    </dgm:pt>
    <dgm:pt modelId="{7D479203-F20A-4874-B316-FD60586E41E4}" type="parTrans" cxnId="{692B3BB0-3E36-4781-9F71-1F3492C3C834}">
      <dgm:prSet/>
      <dgm:spPr/>
      <dgm:t>
        <a:bodyPr/>
        <a:lstStyle/>
        <a:p>
          <a:endParaRPr lang="en-US"/>
        </a:p>
      </dgm:t>
    </dgm:pt>
    <dgm:pt modelId="{DD6BA20B-12A8-4965-A4BC-0CA881A6DCBD}" type="sibTrans" cxnId="{692B3BB0-3E36-4781-9F71-1F3492C3C834}">
      <dgm:prSet/>
      <dgm:spPr/>
      <dgm:t>
        <a:bodyPr/>
        <a:lstStyle/>
        <a:p>
          <a:endParaRPr lang="en-US"/>
        </a:p>
      </dgm:t>
    </dgm:pt>
    <dgm:pt modelId="{5E551BE7-C543-42EB-96CD-5D30F7DCCD72}">
      <dgm:prSet phldrT="[Text]"/>
      <dgm:spPr/>
      <dgm:t>
        <a:bodyPr/>
        <a:lstStyle/>
        <a:p>
          <a:r>
            <a:rPr lang="en-US"/>
            <a:t>Completed</a:t>
          </a:r>
        </a:p>
        <a:p>
          <a:r>
            <a:rPr lang="en-US"/>
            <a:t>(n=20)</a:t>
          </a:r>
        </a:p>
      </dgm:t>
    </dgm:pt>
    <dgm:pt modelId="{A627678E-CEAC-4C15-94C0-2DC46BEC4677}" type="parTrans" cxnId="{F2EED6D9-8914-475C-A199-38F08C7720DA}">
      <dgm:prSet/>
      <dgm:spPr/>
      <dgm:t>
        <a:bodyPr/>
        <a:lstStyle/>
        <a:p>
          <a:endParaRPr lang="en-US"/>
        </a:p>
      </dgm:t>
    </dgm:pt>
    <dgm:pt modelId="{8BA49E43-66D5-4366-B618-91EFABCF73C3}" type="sibTrans" cxnId="{F2EED6D9-8914-475C-A199-38F08C7720DA}">
      <dgm:prSet/>
      <dgm:spPr/>
      <dgm:t>
        <a:bodyPr/>
        <a:lstStyle/>
        <a:p>
          <a:endParaRPr lang="en-US"/>
        </a:p>
      </dgm:t>
    </dgm:pt>
    <dgm:pt modelId="{B32DCF75-46E5-410E-8AE3-5B7A939F81A5}">
      <dgm:prSet phldrT="[Text]"/>
      <dgm:spPr/>
      <dgm:t>
        <a:bodyPr/>
        <a:lstStyle/>
        <a:p>
          <a:r>
            <a:rPr lang="en-US" dirty="0"/>
            <a:t>Withdrawn </a:t>
          </a:r>
        </a:p>
        <a:p>
          <a:r>
            <a:rPr lang="en-US" dirty="0"/>
            <a:t>by PI</a:t>
          </a:r>
        </a:p>
        <a:p>
          <a:r>
            <a:rPr lang="en-US" dirty="0"/>
            <a:t>(n=1)</a:t>
          </a:r>
        </a:p>
      </dgm:t>
    </dgm:pt>
    <dgm:pt modelId="{6296A4BC-D2C1-45C5-A7B9-40252FF541E8}" type="parTrans" cxnId="{DEBE61CD-2454-4EB5-9726-86EB0308DF09}">
      <dgm:prSet/>
      <dgm:spPr/>
      <dgm:t>
        <a:bodyPr/>
        <a:lstStyle/>
        <a:p>
          <a:endParaRPr lang="en-US"/>
        </a:p>
      </dgm:t>
    </dgm:pt>
    <dgm:pt modelId="{0AE09E3E-3ECD-458E-A1C5-4E5E177004D7}" type="sibTrans" cxnId="{DEBE61CD-2454-4EB5-9726-86EB0308DF09}">
      <dgm:prSet/>
      <dgm:spPr/>
      <dgm:t>
        <a:bodyPr/>
        <a:lstStyle/>
        <a:p>
          <a:endParaRPr lang="en-US"/>
        </a:p>
      </dgm:t>
    </dgm:pt>
    <dgm:pt modelId="{68CB3D16-DFAA-4EC8-B95A-CB85095308FC}">
      <dgm:prSet phldrT="[Text]"/>
      <dgm:spPr/>
      <dgm:t>
        <a:bodyPr/>
        <a:lstStyle/>
        <a:p>
          <a:r>
            <a:rPr lang="en-US"/>
            <a:t>Withdrew before completing treatment </a:t>
          </a:r>
        </a:p>
        <a:p>
          <a:r>
            <a:rPr lang="en-US"/>
            <a:t>(n=2)</a:t>
          </a:r>
        </a:p>
      </dgm:t>
    </dgm:pt>
    <dgm:pt modelId="{15D3AA59-B3E4-4B5D-A05A-864040524B98}" type="parTrans" cxnId="{9FF81644-EF65-464A-994A-24BB87F5A08A}">
      <dgm:prSet/>
      <dgm:spPr/>
      <dgm:t>
        <a:bodyPr/>
        <a:lstStyle/>
        <a:p>
          <a:endParaRPr lang="en-US"/>
        </a:p>
      </dgm:t>
    </dgm:pt>
    <dgm:pt modelId="{6C51DE2D-175F-44F8-83DF-C911D3A1EE06}" type="sibTrans" cxnId="{9FF81644-EF65-464A-994A-24BB87F5A08A}">
      <dgm:prSet/>
      <dgm:spPr/>
      <dgm:t>
        <a:bodyPr/>
        <a:lstStyle/>
        <a:p>
          <a:endParaRPr lang="en-US"/>
        </a:p>
      </dgm:t>
    </dgm:pt>
    <dgm:pt modelId="{7AAD3A9E-0E9E-4EAA-88B6-8E9E58E17A84}">
      <dgm:prSet/>
      <dgm:spPr/>
      <dgm:t>
        <a:bodyPr/>
        <a:lstStyle/>
        <a:p>
          <a:r>
            <a:rPr lang="en-US" dirty="0"/>
            <a:t>Completed EOT assessment</a:t>
          </a:r>
        </a:p>
        <a:p>
          <a:r>
            <a:rPr lang="en-US" dirty="0"/>
            <a:t>(n=20)</a:t>
          </a:r>
        </a:p>
      </dgm:t>
    </dgm:pt>
    <dgm:pt modelId="{F5DADD41-7D3E-438E-8EAF-0D8505EAA9FF}" type="parTrans" cxnId="{C0A9DF9B-BC20-43BE-96D6-BAF5235C9AF4}">
      <dgm:prSet/>
      <dgm:spPr/>
      <dgm:t>
        <a:bodyPr/>
        <a:lstStyle/>
        <a:p>
          <a:endParaRPr lang="en-US"/>
        </a:p>
      </dgm:t>
    </dgm:pt>
    <dgm:pt modelId="{0BB850C1-5182-4F02-962D-A7C0D9539963}" type="sibTrans" cxnId="{C0A9DF9B-BC20-43BE-96D6-BAF5235C9AF4}">
      <dgm:prSet/>
      <dgm:spPr/>
      <dgm:t>
        <a:bodyPr/>
        <a:lstStyle/>
        <a:p>
          <a:endParaRPr lang="en-US"/>
        </a:p>
      </dgm:t>
    </dgm:pt>
    <dgm:pt modelId="{F8C297C4-A7D8-4B40-9187-2EABCA877B0A}">
      <dgm:prSet/>
      <dgm:spPr/>
      <dgm:t>
        <a:bodyPr/>
        <a:lstStyle/>
        <a:p>
          <a:r>
            <a:rPr lang="en-US"/>
            <a:t>Completed </a:t>
          </a:r>
        </a:p>
        <a:p>
          <a:r>
            <a:rPr lang="en-US"/>
            <a:t>3 month</a:t>
          </a:r>
        </a:p>
        <a:p>
          <a:r>
            <a:rPr lang="en-US"/>
            <a:t>(n=16)</a:t>
          </a:r>
        </a:p>
      </dgm:t>
    </dgm:pt>
    <dgm:pt modelId="{8FCEC87A-EACD-4AE5-AFF7-A7623F1DC669}" type="parTrans" cxnId="{E1794A50-D6ED-44F7-8E51-359560EB1A10}">
      <dgm:prSet/>
      <dgm:spPr/>
      <dgm:t>
        <a:bodyPr/>
        <a:lstStyle/>
        <a:p>
          <a:endParaRPr lang="en-US"/>
        </a:p>
      </dgm:t>
    </dgm:pt>
    <dgm:pt modelId="{899C0E49-6693-4F58-8477-10D4DC98F452}" type="sibTrans" cxnId="{E1794A50-D6ED-44F7-8E51-359560EB1A10}">
      <dgm:prSet/>
      <dgm:spPr/>
      <dgm:t>
        <a:bodyPr/>
        <a:lstStyle/>
        <a:p>
          <a:endParaRPr lang="en-US"/>
        </a:p>
      </dgm:t>
    </dgm:pt>
    <dgm:pt modelId="{DF184E3B-A44D-475F-B60A-E2A7335C9F75}">
      <dgm:prSet/>
      <dgm:spPr/>
      <dgm:t>
        <a:bodyPr/>
        <a:lstStyle/>
        <a:p>
          <a:r>
            <a:rPr lang="en-US"/>
            <a:t>Completed </a:t>
          </a:r>
        </a:p>
        <a:p>
          <a:r>
            <a:rPr lang="en-US"/>
            <a:t>6 months</a:t>
          </a:r>
        </a:p>
        <a:p>
          <a:r>
            <a:rPr lang="en-US"/>
            <a:t>(n=15)</a:t>
          </a:r>
        </a:p>
      </dgm:t>
    </dgm:pt>
    <dgm:pt modelId="{2C04EC0A-5A85-465E-9D47-E3615A31E618}" type="parTrans" cxnId="{3D1DC50E-CAED-43AE-89C7-32E139BA56B9}">
      <dgm:prSet/>
      <dgm:spPr/>
      <dgm:t>
        <a:bodyPr/>
        <a:lstStyle/>
        <a:p>
          <a:endParaRPr lang="en-US"/>
        </a:p>
      </dgm:t>
    </dgm:pt>
    <dgm:pt modelId="{37ACE604-083D-4258-8EF5-54C2D7D7083B}" type="sibTrans" cxnId="{3D1DC50E-CAED-43AE-89C7-32E139BA56B9}">
      <dgm:prSet/>
      <dgm:spPr/>
      <dgm:t>
        <a:bodyPr/>
        <a:lstStyle/>
        <a:p>
          <a:endParaRPr lang="en-US"/>
        </a:p>
      </dgm:t>
    </dgm:pt>
    <dgm:pt modelId="{98ECDE9F-E24C-411B-B7AE-297EA96C84A5}" type="pres">
      <dgm:prSet presAssocID="{518C62B8-16EF-4288-BF79-230A6337C0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B2908D-82CD-4BB4-A210-82885254AA5C}" type="pres">
      <dgm:prSet presAssocID="{FF84112C-D157-45B3-828C-AC8E81807CD5}" presName="hierRoot1" presStyleCnt="0">
        <dgm:presLayoutVars>
          <dgm:hierBranch val="init"/>
        </dgm:presLayoutVars>
      </dgm:prSet>
      <dgm:spPr/>
    </dgm:pt>
    <dgm:pt modelId="{CF2F58B3-563D-410D-98B6-FB330BEFE12B}" type="pres">
      <dgm:prSet presAssocID="{FF84112C-D157-45B3-828C-AC8E81807CD5}" presName="rootComposite1" presStyleCnt="0"/>
      <dgm:spPr/>
    </dgm:pt>
    <dgm:pt modelId="{3E8C5A02-2DCD-4DD4-90A3-DBEF41F10B0B}" type="pres">
      <dgm:prSet presAssocID="{FF84112C-D157-45B3-828C-AC8E81807CD5}" presName="rootText1" presStyleLbl="node0" presStyleIdx="0" presStyleCnt="1">
        <dgm:presLayoutVars>
          <dgm:chPref val="3"/>
        </dgm:presLayoutVars>
      </dgm:prSet>
      <dgm:spPr/>
    </dgm:pt>
    <dgm:pt modelId="{254915DB-E4B8-47DE-965C-5BDA6B24856B}" type="pres">
      <dgm:prSet presAssocID="{FF84112C-D157-45B3-828C-AC8E81807CD5}" presName="rootConnector1" presStyleLbl="node1" presStyleIdx="0" presStyleCnt="0"/>
      <dgm:spPr/>
    </dgm:pt>
    <dgm:pt modelId="{BD87D621-5758-4323-BC1B-208A80926E1F}" type="pres">
      <dgm:prSet presAssocID="{FF84112C-D157-45B3-828C-AC8E81807CD5}" presName="hierChild2" presStyleCnt="0"/>
      <dgm:spPr/>
    </dgm:pt>
    <dgm:pt modelId="{B0D0EB40-AED1-4CA6-9434-A3AE62DDC7B3}" type="pres">
      <dgm:prSet presAssocID="{A627678E-CEAC-4C15-94C0-2DC46BEC4677}" presName="Name37" presStyleLbl="parChTrans1D2" presStyleIdx="0" presStyleCnt="4"/>
      <dgm:spPr/>
    </dgm:pt>
    <dgm:pt modelId="{3B121AA2-4430-4456-BE99-7C9CEA53E106}" type="pres">
      <dgm:prSet presAssocID="{5E551BE7-C543-42EB-96CD-5D30F7DCCD72}" presName="hierRoot2" presStyleCnt="0">
        <dgm:presLayoutVars>
          <dgm:hierBranch val="init"/>
        </dgm:presLayoutVars>
      </dgm:prSet>
      <dgm:spPr/>
    </dgm:pt>
    <dgm:pt modelId="{9901CFEB-5E41-44AF-9E91-333394950C31}" type="pres">
      <dgm:prSet presAssocID="{5E551BE7-C543-42EB-96CD-5D30F7DCCD72}" presName="rootComposite" presStyleCnt="0"/>
      <dgm:spPr/>
    </dgm:pt>
    <dgm:pt modelId="{BF3A543F-1AB9-4FB7-BAEB-3D4459666D2C}" type="pres">
      <dgm:prSet presAssocID="{5E551BE7-C543-42EB-96CD-5D30F7DCCD72}" presName="rootText" presStyleLbl="node2" presStyleIdx="0" presStyleCnt="3">
        <dgm:presLayoutVars>
          <dgm:chPref val="3"/>
        </dgm:presLayoutVars>
      </dgm:prSet>
      <dgm:spPr/>
    </dgm:pt>
    <dgm:pt modelId="{8487E657-5762-4D7D-A909-C9932521BDC6}" type="pres">
      <dgm:prSet presAssocID="{5E551BE7-C543-42EB-96CD-5D30F7DCCD72}" presName="rootConnector" presStyleLbl="node2" presStyleIdx="0" presStyleCnt="3"/>
      <dgm:spPr/>
    </dgm:pt>
    <dgm:pt modelId="{70499093-65DF-4BF5-997B-F1A6EAC09CFD}" type="pres">
      <dgm:prSet presAssocID="{5E551BE7-C543-42EB-96CD-5D30F7DCCD72}" presName="hierChild4" presStyleCnt="0"/>
      <dgm:spPr/>
    </dgm:pt>
    <dgm:pt modelId="{EC2AE952-2F03-4EC6-BBBE-E4EEA9186D85}" type="pres">
      <dgm:prSet presAssocID="{F5DADD41-7D3E-438E-8EAF-0D8505EAA9FF}" presName="Name37" presStyleLbl="parChTrans1D3" presStyleIdx="0" presStyleCnt="3"/>
      <dgm:spPr/>
    </dgm:pt>
    <dgm:pt modelId="{A1003823-20CD-42F5-A476-9FDFB4B8E4AC}" type="pres">
      <dgm:prSet presAssocID="{7AAD3A9E-0E9E-4EAA-88B6-8E9E58E17A84}" presName="hierRoot2" presStyleCnt="0">
        <dgm:presLayoutVars>
          <dgm:hierBranch val="init"/>
        </dgm:presLayoutVars>
      </dgm:prSet>
      <dgm:spPr/>
    </dgm:pt>
    <dgm:pt modelId="{8E12AD54-5D88-4E8A-88B8-B6224F7E443B}" type="pres">
      <dgm:prSet presAssocID="{7AAD3A9E-0E9E-4EAA-88B6-8E9E58E17A84}" presName="rootComposite" presStyleCnt="0"/>
      <dgm:spPr/>
    </dgm:pt>
    <dgm:pt modelId="{72AAB88B-DC40-4006-AD6B-9148EF592277}" type="pres">
      <dgm:prSet presAssocID="{7AAD3A9E-0E9E-4EAA-88B6-8E9E58E17A84}" presName="rootText" presStyleLbl="node3" presStyleIdx="0" presStyleCnt="3">
        <dgm:presLayoutVars>
          <dgm:chPref val="3"/>
        </dgm:presLayoutVars>
      </dgm:prSet>
      <dgm:spPr/>
    </dgm:pt>
    <dgm:pt modelId="{0C814D9C-A9F4-4B8B-952A-D1FD7DD05696}" type="pres">
      <dgm:prSet presAssocID="{7AAD3A9E-0E9E-4EAA-88B6-8E9E58E17A84}" presName="rootConnector" presStyleLbl="node3" presStyleIdx="0" presStyleCnt="3"/>
      <dgm:spPr/>
    </dgm:pt>
    <dgm:pt modelId="{FEACE546-0C1F-48C9-9127-982E746BB025}" type="pres">
      <dgm:prSet presAssocID="{7AAD3A9E-0E9E-4EAA-88B6-8E9E58E17A84}" presName="hierChild4" presStyleCnt="0"/>
      <dgm:spPr/>
    </dgm:pt>
    <dgm:pt modelId="{E228BC5D-0D40-4194-AB40-3E2B8835973C}" type="pres">
      <dgm:prSet presAssocID="{7AAD3A9E-0E9E-4EAA-88B6-8E9E58E17A84}" presName="hierChild5" presStyleCnt="0"/>
      <dgm:spPr/>
    </dgm:pt>
    <dgm:pt modelId="{50F5989C-DE2A-4689-8065-3522DFEB9C0D}" type="pres">
      <dgm:prSet presAssocID="{8FCEC87A-EACD-4AE5-AFF7-A7623F1DC669}" presName="Name37" presStyleLbl="parChTrans1D3" presStyleIdx="1" presStyleCnt="3"/>
      <dgm:spPr/>
    </dgm:pt>
    <dgm:pt modelId="{687E1BA9-A08F-4D6B-8BC5-EA794DF6AB19}" type="pres">
      <dgm:prSet presAssocID="{F8C297C4-A7D8-4B40-9187-2EABCA877B0A}" presName="hierRoot2" presStyleCnt="0">
        <dgm:presLayoutVars>
          <dgm:hierBranch val="init"/>
        </dgm:presLayoutVars>
      </dgm:prSet>
      <dgm:spPr/>
    </dgm:pt>
    <dgm:pt modelId="{39858842-F498-44C3-8471-0004A14A2F53}" type="pres">
      <dgm:prSet presAssocID="{F8C297C4-A7D8-4B40-9187-2EABCA877B0A}" presName="rootComposite" presStyleCnt="0"/>
      <dgm:spPr/>
    </dgm:pt>
    <dgm:pt modelId="{415E5E65-2FD4-4AE5-870B-69606C6C2258}" type="pres">
      <dgm:prSet presAssocID="{F8C297C4-A7D8-4B40-9187-2EABCA877B0A}" presName="rootText" presStyleLbl="node3" presStyleIdx="1" presStyleCnt="3">
        <dgm:presLayoutVars>
          <dgm:chPref val="3"/>
        </dgm:presLayoutVars>
      </dgm:prSet>
      <dgm:spPr/>
    </dgm:pt>
    <dgm:pt modelId="{09B7FC58-EF25-47C6-9527-35844A1DACE0}" type="pres">
      <dgm:prSet presAssocID="{F8C297C4-A7D8-4B40-9187-2EABCA877B0A}" presName="rootConnector" presStyleLbl="node3" presStyleIdx="1" presStyleCnt="3"/>
      <dgm:spPr/>
    </dgm:pt>
    <dgm:pt modelId="{98E6AAE0-F3C6-4730-84BA-B19B8393B325}" type="pres">
      <dgm:prSet presAssocID="{F8C297C4-A7D8-4B40-9187-2EABCA877B0A}" presName="hierChild4" presStyleCnt="0"/>
      <dgm:spPr/>
    </dgm:pt>
    <dgm:pt modelId="{96763D0B-4377-4914-B610-DF01439383AE}" type="pres">
      <dgm:prSet presAssocID="{F8C297C4-A7D8-4B40-9187-2EABCA877B0A}" presName="hierChild5" presStyleCnt="0"/>
      <dgm:spPr/>
    </dgm:pt>
    <dgm:pt modelId="{D73221FA-ADF5-40FE-BFB0-94B989820854}" type="pres">
      <dgm:prSet presAssocID="{2C04EC0A-5A85-465E-9D47-E3615A31E618}" presName="Name37" presStyleLbl="parChTrans1D3" presStyleIdx="2" presStyleCnt="3"/>
      <dgm:spPr/>
    </dgm:pt>
    <dgm:pt modelId="{7E8B6569-70CE-4882-9F3B-C666C7430E6E}" type="pres">
      <dgm:prSet presAssocID="{DF184E3B-A44D-475F-B60A-E2A7335C9F75}" presName="hierRoot2" presStyleCnt="0">
        <dgm:presLayoutVars>
          <dgm:hierBranch val="init"/>
        </dgm:presLayoutVars>
      </dgm:prSet>
      <dgm:spPr/>
    </dgm:pt>
    <dgm:pt modelId="{7E3BE596-0FBA-4A8D-B482-9D3E1B22E148}" type="pres">
      <dgm:prSet presAssocID="{DF184E3B-A44D-475F-B60A-E2A7335C9F75}" presName="rootComposite" presStyleCnt="0"/>
      <dgm:spPr/>
    </dgm:pt>
    <dgm:pt modelId="{694449D0-604E-4301-A76B-C762E87A675C}" type="pres">
      <dgm:prSet presAssocID="{DF184E3B-A44D-475F-B60A-E2A7335C9F75}" presName="rootText" presStyleLbl="node3" presStyleIdx="2" presStyleCnt="3">
        <dgm:presLayoutVars>
          <dgm:chPref val="3"/>
        </dgm:presLayoutVars>
      </dgm:prSet>
      <dgm:spPr/>
    </dgm:pt>
    <dgm:pt modelId="{B14B069F-2348-4849-932F-4BB6CD12E69E}" type="pres">
      <dgm:prSet presAssocID="{DF184E3B-A44D-475F-B60A-E2A7335C9F75}" presName="rootConnector" presStyleLbl="node3" presStyleIdx="2" presStyleCnt="3"/>
      <dgm:spPr/>
    </dgm:pt>
    <dgm:pt modelId="{1D2DE8FF-5484-4665-A53E-301A2F131A63}" type="pres">
      <dgm:prSet presAssocID="{DF184E3B-A44D-475F-B60A-E2A7335C9F75}" presName="hierChild4" presStyleCnt="0"/>
      <dgm:spPr/>
    </dgm:pt>
    <dgm:pt modelId="{C520837F-4B4C-4B32-BB41-A175622E024E}" type="pres">
      <dgm:prSet presAssocID="{DF184E3B-A44D-475F-B60A-E2A7335C9F75}" presName="hierChild5" presStyleCnt="0"/>
      <dgm:spPr/>
    </dgm:pt>
    <dgm:pt modelId="{5E9C67BA-4BF0-4F95-9047-542F8FF29E5C}" type="pres">
      <dgm:prSet presAssocID="{5E551BE7-C543-42EB-96CD-5D30F7DCCD72}" presName="hierChild5" presStyleCnt="0"/>
      <dgm:spPr/>
    </dgm:pt>
    <dgm:pt modelId="{427B73C1-39B7-46E5-893B-BA6FCC5AB990}" type="pres">
      <dgm:prSet presAssocID="{6296A4BC-D2C1-45C5-A7B9-40252FF541E8}" presName="Name37" presStyleLbl="parChTrans1D2" presStyleIdx="1" presStyleCnt="4"/>
      <dgm:spPr/>
    </dgm:pt>
    <dgm:pt modelId="{C9E75419-CF3D-452A-9541-5DAEE8B9B70B}" type="pres">
      <dgm:prSet presAssocID="{B32DCF75-46E5-410E-8AE3-5B7A939F81A5}" presName="hierRoot2" presStyleCnt="0">
        <dgm:presLayoutVars>
          <dgm:hierBranch val="init"/>
        </dgm:presLayoutVars>
      </dgm:prSet>
      <dgm:spPr/>
    </dgm:pt>
    <dgm:pt modelId="{3BC621FA-CAFA-4182-A31E-88230DE62F7B}" type="pres">
      <dgm:prSet presAssocID="{B32DCF75-46E5-410E-8AE3-5B7A939F81A5}" presName="rootComposite" presStyleCnt="0"/>
      <dgm:spPr/>
    </dgm:pt>
    <dgm:pt modelId="{BB232C8D-F3C1-4507-A700-64FCDC2B9130}" type="pres">
      <dgm:prSet presAssocID="{B32DCF75-46E5-410E-8AE3-5B7A939F81A5}" presName="rootText" presStyleLbl="node2" presStyleIdx="1" presStyleCnt="3">
        <dgm:presLayoutVars>
          <dgm:chPref val="3"/>
        </dgm:presLayoutVars>
      </dgm:prSet>
      <dgm:spPr/>
    </dgm:pt>
    <dgm:pt modelId="{9A42AC10-B442-4EDD-B3BB-B4752F392D27}" type="pres">
      <dgm:prSet presAssocID="{B32DCF75-46E5-410E-8AE3-5B7A939F81A5}" presName="rootConnector" presStyleLbl="node2" presStyleIdx="1" presStyleCnt="3"/>
      <dgm:spPr/>
    </dgm:pt>
    <dgm:pt modelId="{6C8CF127-D6E6-416E-A1E4-83AE9C057F17}" type="pres">
      <dgm:prSet presAssocID="{B32DCF75-46E5-410E-8AE3-5B7A939F81A5}" presName="hierChild4" presStyleCnt="0"/>
      <dgm:spPr/>
    </dgm:pt>
    <dgm:pt modelId="{DDD6FFFF-B278-4E87-8909-B6967F6CD26F}" type="pres">
      <dgm:prSet presAssocID="{B32DCF75-46E5-410E-8AE3-5B7A939F81A5}" presName="hierChild5" presStyleCnt="0"/>
      <dgm:spPr/>
    </dgm:pt>
    <dgm:pt modelId="{026ACF03-BBDD-4F0E-AD05-818FA74632C9}" type="pres">
      <dgm:prSet presAssocID="{15D3AA59-B3E4-4B5D-A05A-864040524B98}" presName="Name37" presStyleLbl="parChTrans1D2" presStyleIdx="2" presStyleCnt="4"/>
      <dgm:spPr/>
    </dgm:pt>
    <dgm:pt modelId="{BC81FE68-FDBC-4C9C-BDE3-9FF431BA1C6C}" type="pres">
      <dgm:prSet presAssocID="{68CB3D16-DFAA-4EC8-B95A-CB85095308FC}" presName="hierRoot2" presStyleCnt="0">
        <dgm:presLayoutVars>
          <dgm:hierBranch val="init"/>
        </dgm:presLayoutVars>
      </dgm:prSet>
      <dgm:spPr/>
    </dgm:pt>
    <dgm:pt modelId="{CAB5A33C-B4D5-4802-9129-4C78A2D8CB36}" type="pres">
      <dgm:prSet presAssocID="{68CB3D16-DFAA-4EC8-B95A-CB85095308FC}" presName="rootComposite" presStyleCnt="0"/>
      <dgm:spPr/>
    </dgm:pt>
    <dgm:pt modelId="{0296A938-7770-4113-A961-CB189B7AEF50}" type="pres">
      <dgm:prSet presAssocID="{68CB3D16-DFAA-4EC8-B95A-CB85095308FC}" presName="rootText" presStyleLbl="node2" presStyleIdx="2" presStyleCnt="3">
        <dgm:presLayoutVars>
          <dgm:chPref val="3"/>
        </dgm:presLayoutVars>
      </dgm:prSet>
      <dgm:spPr/>
    </dgm:pt>
    <dgm:pt modelId="{B9446A7D-2224-4D02-A336-315C4132D514}" type="pres">
      <dgm:prSet presAssocID="{68CB3D16-DFAA-4EC8-B95A-CB85095308FC}" presName="rootConnector" presStyleLbl="node2" presStyleIdx="2" presStyleCnt="3"/>
      <dgm:spPr/>
    </dgm:pt>
    <dgm:pt modelId="{FB1670F2-8A8C-4922-A5C2-15244B0E8D68}" type="pres">
      <dgm:prSet presAssocID="{68CB3D16-DFAA-4EC8-B95A-CB85095308FC}" presName="hierChild4" presStyleCnt="0"/>
      <dgm:spPr/>
    </dgm:pt>
    <dgm:pt modelId="{6AAF31A9-E0ED-452B-8B32-61E52C273F87}" type="pres">
      <dgm:prSet presAssocID="{68CB3D16-DFAA-4EC8-B95A-CB85095308FC}" presName="hierChild5" presStyleCnt="0"/>
      <dgm:spPr/>
    </dgm:pt>
    <dgm:pt modelId="{B17F2475-5CAE-4AA4-9CC4-DD196BED98DD}" type="pres">
      <dgm:prSet presAssocID="{FF84112C-D157-45B3-828C-AC8E81807CD5}" presName="hierChild3" presStyleCnt="0"/>
      <dgm:spPr/>
    </dgm:pt>
    <dgm:pt modelId="{F533EFBF-842E-42D6-A3B3-543E365B418C}" type="pres">
      <dgm:prSet presAssocID="{7D479203-F20A-4874-B316-FD60586E41E4}" presName="Name111" presStyleLbl="parChTrans1D2" presStyleIdx="3" presStyleCnt="4"/>
      <dgm:spPr/>
    </dgm:pt>
    <dgm:pt modelId="{9AFA5490-48D9-440B-BFA4-93786A299ABE}" type="pres">
      <dgm:prSet presAssocID="{6A5B69B4-BB0E-4A04-9BA0-BDAF9F65660B}" presName="hierRoot3" presStyleCnt="0">
        <dgm:presLayoutVars>
          <dgm:hierBranch val="init"/>
        </dgm:presLayoutVars>
      </dgm:prSet>
      <dgm:spPr/>
    </dgm:pt>
    <dgm:pt modelId="{5103DF09-0137-445A-9FCE-DF4425A96B77}" type="pres">
      <dgm:prSet presAssocID="{6A5B69B4-BB0E-4A04-9BA0-BDAF9F65660B}" presName="rootComposite3" presStyleCnt="0"/>
      <dgm:spPr/>
    </dgm:pt>
    <dgm:pt modelId="{1534508D-379B-474D-B0E8-E140521A641F}" type="pres">
      <dgm:prSet presAssocID="{6A5B69B4-BB0E-4A04-9BA0-BDAF9F65660B}" presName="rootText3" presStyleLbl="asst1" presStyleIdx="0" presStyleCnt="1">
        <dgm:presLayoutVars>
          <dgm:chPref val="3"/>
        </dgm:presLayoutVars>
      </dgm:prSet>
      <dgm:spPr/>
    </dgm:pt>
    <dgm:pt modelId="{BC570353-CEA7-4CBE-9D5D-71042FAF584A}" type="pres">
      <dgm:prSet presAssocID="{6A5B69B4-BB0E-4A04-9BA0-BDAF9F65660B}" presName="rootConnector3" presStyleLbl="asst1" presStyleIdx="0" presStyleCnt="1"/>
      <dgm:spPr/>
    </dgm:pt>
    <dgm:pt modelId="{0F6FA86B-3CB9-49F6-A8B8-CE015B6C89B4}" type="pres">
      <dgm:prSet presAssocID="{6A5B69B4-BB0E-4A04-9BA0-BDAF9F65660B}" presName="hierChild6" presStyleCnt="0"/>
      <dgm:spPr/>
    </dgm:pt>
    <dgm:pt modelId="{BA485F75-BBDA-423A-819D-061F4DC48167}" type="pres">
      <dgm:prSet presAssocID="{6A5B69B4-BB0E-4A04-9BA0-BDAF9F65660B}" presName="hierChild7" presStyleCnt="0"/>
      <dgm:spPr/>
    </dgm:pt>
  </dgm:ptLst>
  <dgm:cxnLst>
    <dgm:cxn modelId="{ED337A0B-9F26-974F-A62F-46E6B6854731}" type="presOf" srcId="{5E551BE7-C543-42EB-96CD-5D30F7DCCD72}" destId="{8487E657-5762-4D7D-A909-C9932521BDC6}" srcOrd="1" destOrd="0" presId="urn:microsoft.com/office/officeart/2005/8/layout/orgChart1"/>
    <dgm:cxn modelId="{6F5CAD0B-54B3-B44E-947A-CA5A4E6AFC71}" type="presOf" srcId="{DF184E3B-A44D-475F-B60A-E2A7335C9F75}" destId="{694449D0-604E-4301-A76B-C762E87A675C}" srcOrd="0" destOrd="0" presId="urn:microsoft.com/office/officeart/2005/8/layout/orgChart1"/>
    <dgm:cxn modelId="{7EE4420C-EC92-454E-9AA1-35D73C14D54E}" type="presOf" srcId="{15D3AA59-B3E4-4B5D-A05A-864040524B98}" destId="{026ACF03-BBDD-4F0E-AD05-818FA74632C9}" srcOrd="0" destOrd="0" presId="urn:microsoft.com/office/officeart/2005/8/layout/orgChart1"/>
    <dgm:cxn modelId="{3D1DC50E-CAED-43AE-89C7-32E139BA56B9}" srcId="{5E551BE7-C543-42EB-96CD-5D30F7DCCD72}" destId="{DF184E3B-A44D-475F-B60A-E2A7335C9F75}" srcOrd="2" destOrd="0" parTransId="{2C04EC0A-5A85-465E-9D47-E3615A31E618}" sibTransId="{37ACE604-083D-4258-8EF5-54C2D7D7083B}"/>
    <dgm:cxn modelId="{1C7CBD14-F7BE-0B4C-AB1F-44D9FD15DEAE}" type="presOf" srcId="{F8C297C4-A7D8-4B40-9187-2EABCA877B0A}" destId="{09B7FC58-EF25-47C6-9527-35844A1DACE0}" srcOrd="1" destOrd="0" presId="urn:microsoft.com/office/officeart/2005/8/layout/orgChart1"/>
    <dgm:cxn modelId="{CFE43A22-AEDE-864F-B700-07CEF3B84370}" type="presOf" srcId="{6A5B69B4-BB0E-4A04-9BA0-BDAF9F65660B}" destId="{BC570353-CEA7-4CBE-9D5D-71042FAF584A}" srcOrd="1" destOrd="0" presId="urn:microsoft.com/office/officeart/2005/8/layout/orgChart1"/>
    <dgm:cxn modelId="{336A4523-B331-DF48-8CC9-CF37799C03FB}" type="presOf" srcId="{F8C297C4-A7D8-4B40-9187-2EABCA877B0A}" destId="{415E5E65-2FD4-4AE5-870B-69606C6C2258}" srcOrd="0" destOrd="0" presId="urn:microsoft.com/office/officeart/2005/8/layout/orgChart1"/>
    <dgm:cxn modelId="{1E44EA25-35DD-42E3-B402-0B4DF84FEAA4}" srcId="{518C62B8-16EF-4288-BF79-230A6337C048}" destId="{FF84112C-D157-45B3-828C-AC8E81807CD5}" srcOrd="0" destOrd="0" parTransId="{58788A0F-FA51-480E-8818-11E16FAD74CE}" sibTransId="{D54D8309-5F33-4225-98A7-FDB9BB1F1E83}"/>
    <dgm:cxn modelId="{BD0D8D27-D801-0C43-A19F-969680166E52}" type="presOf" srcId="{FF84112C-D157-45B3-828C-AC8E81807CD5}" destId="{254915DB-E4B8-47DE-965C-5BDA6B24856B}" srcOrd="1" destOrd="0" presId="urn:microsoft.com/office/officeart/2005/8/layout/orgChart1"/>
    <dgm:cxn modelId="{006CA32C-817B-2040-B8C9-E9D334A142FF}" type="presOf" srcId="{5E551BE7-C543-42EB-96CD-5D30F7DCCD72}" destId="{BF3A543F-1AB9-4FB7-BAEB-3D4459666D2C}" srcOrd="0" destOrd="0" presId="urn:microsoft.com/office/officeart/2005/8/layout/orgChart1"/>
    <dgm:cxn modelId="{294CC72F-583E-DA4F-B611-5594EF1CBEFF}" type="presOf" srcId="{A627678E-CEAC-4C15-94C0-2DC46BEC4677}" destId="{B0D0EB40-AED1-4CA6-9434-A3AE62DDC7B3}" srcOrd="0" destOrd="0" presId="urn:microsoft.com/office/officeart/2005/8/layout/orgChart1"/>
    <dgm:cxn modelId="{0480CF30-7933-A842-BE91-CD6438A0E532}" type="presOf" srcId="{DF184E3B-A44D-475F-B60A-E2A7335C9F75}" destId="{B14B069F-2348-4849-932F-4BB6CD12E69E}" srcOrd="1" destOrd="0" presId="urn:microsoft.com/office/officeart/2005/8/layout/orgChart1"/>
    <dgm:cxn modelId="{0208C433-658F-0D45-8F7D-BA19B4B9E183}" type="presOf" srcId="{2C04EC0A-5A85-465E-9D47-E3615A31E618}" destId="{D73221FA-ADF5-40FE-BFB0-94B989820854}" srcOrd="0" destOrd="0" presId="urn:microsoft.com/office/officeart/2005/8/layout/orgChart1"/>
    <dgm:cxn modelId="{C6D1C834-AE6D-A04B-8A9C-D581114E3070}" type="presOf" srcId="{68CB3D16-DFAA-4EC8-B95A-CB85095308FC}" destId="{0296A938-7770-4113-A961-CB189B7AEF50}" srcOrd="0" destOrd="0" presId="urn:microsoft.com/office/officeart/2005/8/layout/orgChart1"/>
    <dgm:cxn modelId="{DB2D2E36-00E3-3044-8CA5-CF86D4EEB492}" type="presOf" srcId="{7D479203-F20A-4874-B316-FD60586E41E4}" destId="{F533EFBF-842E-42D6-A3B3-543E365B418C}" srcOrd="0" destOrd="0" presId="urn:microsoft.com/office/officeart/2005/8/layout/orgChart1"/>
    <dgm:cxn modelId="{C34BA63A-640A-7545-84AA-224B88FDA3AD}" type="presOf" srcId="{8FCEC87A-EACD-4AE5-AFF7-A7623F1DC669}" destId="{50F5989C-DE2A-4689-8065-3522DFEB9C0D}" srcOrd="0" destOrd="0" presId="urn:microsoft.com/office/officeart/2005/8/layout/orgChart1"/>
    <dgm:cxn modelId="{9FF81644-EF65-464A-994A-24BB87F5A08A}" srcId="{FF84112C-D157-45B3-828C-AC8E81807CD5}" destId="{68CB3D16-DFAA-4EC8-B95A-CB85095308FC}" srcOrd="3" destOrd="0" parTransId="{15D3AA59-B3E4-4B5D-A05A-864040524B98}" sibTransId="{6C51DE2D-175F-44F8-83DF-C911D3A1EE06}"/>
    <dgm:cxn modelId="{2E67A547-C1D7-9C4F-828A-7AEEBF117A7F}" type="presOf" srcId="{F5DADD41-7D3E-438E-8EAF-0D8505EAA9FF}" destId="{EC2AE952-2F03-4EC6-BBBE-E4EEA9186D85}" srcOrd="0" destOrd="0" presId="urn:microsoft.com/office/officeart/2005/8/layout/orgChart1"/>
    <dgm:cxn modelId="{15F6AB4A-4E14-C047-866C-D090F0F857B6}" type="presOf" srcId="{FF84112C-D157-45B3-828C-AC8E81807CD5}" destId="{3E8C5A02-2DCD-4DD4-90A3-DBEF41F10B0B}" srcOrd="0" destOrd="0" presId="urn:microsoft.com/office/officeart/2005/8/layout/orgChart1"/>
    <dgm:cxn modelId="{E1794A50-D6ED-44F7-8E51-359560EB1A10}" srcId="{5E551BE7-C543-42EB-96CD-5D30F7DCCD72}" destId="{F8C297C4-A7D8-4B40-9187-2EABCA877B0A}" srcOrd="1" destOrd="0" parTransId="{8FCEC87A-EACD-4AE5-AFF7-A7623F1DC669}" sibTransId="{899C0E49-6693-4F58-8477-10D4DC98F452}"/>
    <dgm:cxn modelId="{C0A9DF9B-BC20-43BE-96D6-BAF5235C9AF4}" srcId="{5E551BE7-C543-42EB-96CD-5D30F7DCCD72}" destId="{7AAD3A9E-0E9E-4EAA-88B6-8E9E58E17A84}" srcOrd="0" destOrd="0" parTransId="{F5DADD41-7D3E-438E-8EAF-0D8505EAA9FF}" sibTransId="{0BB850C1-5182-4F02-962D-A7C0D9539963}"/>
    <dgm:cxn modelId="{28D493A2-9C09-7F48-B8FF-9D8C719393EC}" type="presOf" srcId="{68CB3D16-DFAA-4EC8-B95A-CB85095308FC}" destId="{B9446A7D-2224-4D02-A336-315C4132D514}" srcOrd="1" destOrd="0" presId="urn:microsoft.com/office/officeart/2005/8/layout/orgChart1"/>
    <dgm:cxn modelId="{B916A7A4-3C15-BD42-8702-DD2A2A121EAE}" type="presOf" srcId="{518C62B8-16EF-4288-BF79-230A6337C048}" destId="{98ECDE9F-E24C-411B-B7AE-297EA96C84A5}" srcOrd="0" destOrd="0" presId="urn:microsoft.com/office/officeart/2005/8/layout/orgChart1"/>
    <dgm:cxn modelId="{692B3BB0-3E36-4781-9F71-1F3492C3C834}" srcId="{FF84112C-D157-45B3-828C-AC8E81807CD5}" destId="{6A5B69B4-BB0E-4A04-9BA0-BDAF9F65660B}" srcOrd="0" destOrd="0" parTransId="{7D479203-F20A-4874-B316-FD60586E41E4}" sibTransId="{DD6BA20B-12A8-4965-A4BC-0CA881A6DCBD}"/>
    <dgm:cxn modelId="{0D49B7B2-9251-144D-BA81-EC16191666E0}" type="presOf" srcId="{7AAD3A9E-0E9E-4EAA-88B6-8E9E58E17A84}" destId="{72AAB88B-DC40-4006-AD6B-9148EF592277}" srcOrd="0" destOrd="0" presId="urn:microsoft.com/office/officeart/2005/8/layout/orgChart1"/>
    <dgm:cxn modelId="{B9A342C1-BF62-D64C-A6DF-FF39FD61BD44}" type="presOf" srcId="{6A5B69B4-BB0E-4A04-9BA0-BDAF9F65660B}" destId="{1534508D-379B-474D-B0E8-E140521A641F}" srcOrd="0" destOrd="0" presId="urn:microsoft.com/office/officeart/2005/8/layout/orgChart1"/>
    <dgm:cxn modelId="{EC97CDC3-D210-3243-87C3-746AF29DE66D}" type="presOf" srcId="{6296A4BC-D2C1-45C5-A7B9-40252FF541E8}" destId="{427B73C1-39B7-46E5-893B-BA6FCC5AB990}" srcOrd="0" destOrd="0" presId="urn:microsoft.com/office/officeart/2005/8/layout/orgChart1"/>
    <dgm:cxn modelId="{0C6E1ECA-8C29-5A46-83E4-97309EF3E596}" type="presOf" srcId="{B32DCF75-46E5-410E-8AE3-5B7A939F81A5}" destId="{9A42AC10-B442-4EDD-B3BB-B4752F392D27}" srcOrd="1" destOrd="0" presId="urn:microsoft.com/office/officeart/2005/8/layout/orgChart1"/>
    <dgm:cxn modelId="{DEBE61CD-2454-4EB5-9726-86EB0308DF09}" srcId="{FF84112C-D157-45B3-828C-AC8E81807CD5}" destId="{B32DCF75-46E5-410E-8AE3-5B7A939F81A5}" srcOrd="2" destOrd="0" parTransId="{6296A4BC-D2C1-45C5-A7B9-40252FF541E8}" sibTransId="{0AE09E3E-3ECD-458E-A1C5-4E5E177004D7}"/>
    <dgm:cxn modelId="{F2EED6D9-8914-475C-A199-38F08C7720DA}" srcId="{FF84112C-D157-45B3-828C-AC8E81807CD5}" destId="{5E551BE7-C543-42EB-96CD-5D30F7DCCD72}" srcOrd="1" destOrd="0" parTransId="{A627678E-CEAC-4C15-94C0-2DC46BEC4677}" sibTransId="{8BA49E43-66D5-4366-B618-91EFABCF73C3}"/>
    <dgm:cxn modelId="{F6B62DEE-9916-D643-9122-9DEC35FC4B52}" type="presOf" srcId="{7AAD3A9E-0E9E-4EAA-88B6-8E9E58E17A84}" destId="{0C814D9C-A9F4-4B8B-952A-D1FD7DD05696}" srcOrd="1" destOrd="0" presId="urn:microsoft.com/office/officeart/2005/8/layout/orgChart1"/>
    <dgm:cxn modelId="{80AB39EE-D8A9-CC41-BDD3-960975B2B361}" type="presOf" srcId="{B32DCF75-46E5-410E-8AE3-5B7A939F81A5}" destId="{BB232C8D-F3C1-4507-A700-64FCDC2B9130}" srcOrd="0" destOrd="0" presId="urn:microsoft.com/office/officeart/2005/8/layout/orgChart1"/>
    <dgm:cxn modelId="{94D9C12F-A9D5-2E45-BAE0-AD9DC9E7614F}" type="presParOf" srcId="{98ECDE9F-E24C-411B-B7AE-297EA96C84A5}" destId="{B0B2908D-82CD-4BB4-A210-82885254AA5C}" srcOrd="0" destOrd="0" presId="urn:microsoft.com/office/officeart/2005/8/layout/orgChart1"/>
    <dgm:cxn modelId="{A8A6A9DC-4448-0541-A5DD-33AA8FBE2E85}" type="presParOf" srcId="{B0B2908D-82CD-4BB4-A210-82885254AA5C}" destId="{CF2F58B3-563D-410D-98B6-FB330BEFE12B}" srcOrd="0" destOrd="0" presId="urn:microsoft.com/office/officeart/2005/8/layout/orgChart1"/>
    <dgm:cxn modelId="{5A2C41FA-A789-EF4A-A906-785EAF91332C}" type="presParOf" srcId="{CF2F58B3-563D-410D-98B6-FB330BEFE12B}" destId="{3E8C5A02-2DCD-4DD4-90A3-DBEF41F10B0B}" srcOrd="0" destOrd="0" presId="urn:microsoft.com/office/officeart/2005/8/layout/orgChart1"/>
    <dgm:cxn modelId="{A77F8292-AD28-EB41-AB0D-CAC4A30E2AE7}" type="presParOf" srcId="{CF2F58B3-563D-410D-98B6-FB330BEFE12B}" destId="{254915DB-E4B8-47DE-965C-5BDA6B24856B}" srcOrd="1" destOrd="0" presId="urn:microsoft.com/office/officeart/2005/8/layout/orgChart1"/>
    <dgm:cxn modelId="{76A91801-8BCA-1048-9F27-75139BBADC5E}" type="presParOf" srcId="{B0B2908D-82CD-4BB4-A210-82885254AA5C}" destId="{BD87D621-5758-4323-BC1B-208A80926E1F}" srcOrd="1" destOrd="0" presId="urn:microsoft.com/office/officeart/2005/8/layout/orgChart1"/>
    <dgm:cxn modelId="{E9CA47E8-E260-CA4F-83D2-88869524EB81}" type="presParOf" srcId="{BD87D621-5758-4323-BC1B-208A80926E1F}" destId="{B0D0EB40-AED1-4CA6-9434-A3AE62DDC7B3}" srcOrd="0" destOrd="0" presId="urn:microsoft.com/office/officeart/2005/8/layout/orgChart1"/>
    <dgm:cxn modelId="{4B16EC3D-F78F-7D48-80BE-145D8306E93F}" type="presParOf" srcId="{BD87D621-5758-4323-BC1B-208A80926E1F}" destId="{3B121AA2-4430-4456-BE99-7C9CEA53E106}" srcOrd="1" destOrd="0" presId="urn:microsoft.com/office/officeart/2005/8/layout/orgChart1"/>
    <dgm:cxn modelId="{A70A2015-4F2A-8E47-9A03-95013FC7AFDD}" type="presParOf" srcId="{3B121AA2-4430-4456-BE99-7C9CEA53E106}" destId="{9901CFEB-5E41-44AF-9E91-333394950C31}" srcOrd="0" destOrd="0" presId="urn:microsoft.com/office/officeart/2005/8/layout/orgChart1"/>
    <dgm:cxn modelId="{17B459F5-5745-3A48-8AAA-36C359FFEC9E}" type="presParOf" srcId="{9901CFEB-5E41-44AF-9E91-333394950C31}" destId="{BF3A543F-1AB9-4FB7-BAEB-3D4459666D2C}" srcOrd="0" destOrd="0" presId="urn:microsoft.com/office/officeart/2005/8/layout/orgChart1"/>
    <dgm:cxn modelId="{ABD60895-85D6-8A45-940A-C3BD63B4FB0A}" type="presParOf" srcId="{9901CFEB-5E41-44AF-9E91-333394950C31}" destId="{8487E657-5762-4D7D-A909-C9932521BDC6}" srcOrd="1" destOrd="0" presId="urn:microsoft.com/office/officeart/2005/8/layout/orgChart1"/>
    <dgm:cxn modelId="{721CB3EF-5426-FE43-8437-9960F19F3997}" type="presParOf" srcId="{3B121AA2-4430-4456-BE99-7C9CEA53E106}" destId="{70499093-65DF-4BF5-997B-F1A6EAC09CFD}" srcOrd="1" destOrd="0" presId="urn:microsoft.com/office/officeart/2005/8/layout/orgChart1"/>
    <dgm:cxn modelId="{F6D1727A-D636-B14D-AD07-9066BBB33CBA}" type="presParOf" srcId="{70499093-65DF-4BF5-997B-F1A6EAC09CFD}" destId="{EC2AE952-2F03-4EC6-BBBE-E4EEA9186D85}" srcOrd="0" destOrd="0" presId="urn:microsoft.com/office/officeart/2005/8/layout/orgChart1"/>
    <dgm:cxn modelId="{79444F0E-3B74-5847-94E7-862658FC41A5}" type="presParOf" srcId="{70499093-65DF-4BF5-997B-F1A6EAC09CFD}" destId="{A1003823-20CD-42F5-A476-9FDFB4B8E4AC}" srcOrd="1" destOrd="0" presId="urn:microsoft.com/office/officeart/2005/8/layout/orgChart1"/>
    <dgm:cxn modelId="{C484B276-A626-FF45-8227-186E262BA586}" type="presParOf" srcId="{A1003823-20CD-42F5-A476-9FDFB4B8E4AC}" destId="{8E12AD54-5D88-4E8A-88B8-B6224F7E443B}" srcOrd="0" destOrd="0" presId="urn:microsoft.com/office/officeart/2005/8/layout/orgChart1"/>
    <dgm:cxn modelId="{D62F6ED1-E701-D64D-8AD5-6BD5C0EBDFBF}" type="presParOf" srcId="{8E12AD54-5D88-4E8A-88B8-B6224F7E443B}" destId="{72AAB88B-DC40-4006-AD6B-9148EF592277}" srcOrd="0" destOrd="0" presId="urn:microsoft.com/office/officeart/2005/8/layout/orgChart1"/>
    <dgm:cxn modelId="{8F7D7DE1-E336-9445-A9CF-D3DFCB84755F}" type="presParOf" srcId="{8E12AD54-5D88-4E8A-88B8-B6224F7E443B}" destId="{0C814D9C-A9F4-4B8B-952A-D1FD7DD05696}" srcOrd="1" destOrd="0" presId="urn:microsoft.com/office/officeart/2005/8/layout/orgChart1"/>
    <dgm:cxn modelId="{56FC0D87-11F0-EE41-A4EB-724E91A38F1F}" type="presParOf" srcId="{A1003823-20CD-42F5-A476-9FDFB4B8E4AC}" destId="{FEACE546-0C1F-48C9-9127-982E746BB025}" srcOrd="1" destOrd="0" presId="urn:microsoft.com/office/officeart/2005/8/layout/orgChart1"/>
    <dgm:cxn modelId="{2F7838E7-AB60-4441-968D-A02A800B5072}" type="presParOf" srcId="{A1003823-20CD-42F5-A476-9FDFB4B8E4AC}" destId="{E228BC5D-0D40-4194-AB40-3E2B8835973C}" srcOrd="2" destOrd="0" presId="urn:microsoft.com/office/officeart/2005/8/layout/orgChart1"/>
    <dgm:cxn modelId="{39D5D466-C93A-2443-9E78-5ABC66E82C8F}" type="presParOf" srcId="{70499093-65DF-4BF5-997B-F1A6EAC09CFD}" destId="{50F5989C-DE2A-4689-8065-3522DFEB9C0D}" srcOrd="2" destOrd="0" presId="urn:microsoft.com/office/officeart/2005/8/layout/orgChart1"/>
    <dgm:cxn modelId="{D0CD0B8F-EC87-344E-B9D3-AE52927E1240}" type="presParOf" srcId="{70499093-65DF-4BF5-997B-F1A6EAC09CFD}" destId="{687E1BA9-A08F-4D6B-8BC5-EA794DF6AB19}" srcOrd="3" destOrd="0" presId="urn:microsoft.com/office/officeart/2005/8/layout/orgChart1"/>
    <dgm:cxn modelId="{AE436ED0-C1C5-1F46-BD98-EE79F0EE789B}" type="presParOf" srcId="{687E1BA9-A08F-4D6B-8BC5-EA794DF6AB19}" destId="{39858842-F498-44C3-8471-0004A14A2F53}" srcOrd="0" destOrd="0" presId="urn:microsoft.com/office/officeart/2005/8/layout/orgChart1"/>
    <dgm:cxn modelId="{E80C9FAD-707D-674A-A5FF-6F5FE40EF865}" type="presParOf" srcId="{39858842-F498-44C3-8471-0004A14A2F53}" destId="{415E5E65-2FD4-4AE5-870B-69606C6C2258}" srcOrd="0" destOrd="0" presId="urn:microsoft.com/office/officeart/2005/8/layout/orgChart1"/>
    <dgm:cxn modelId="{76451E94-A172-0F41-B585-29A796C47FFF}" type="presParOf" srcId="{39858842-F498-44C3-8471-0004A14A2F53}" destId="{09B7FC58-EF25-47C6-9527-35844A1DACE0}" srcOrd="1" destOrd="0" presId="urn:microsoft.com/office/officeart/2005/8/layout/orgChart1"/>
    <dgm:cxn modelId="{E1380E0B-B81F-A241-A906-759D6BC77474}" type="presParOf" srcId="{687E1BA9-A08F-4D6B-8BC5-EA794DF6AB19}" destId="{98E6AAE0-F3C6-4730-84BA-B19B8393B325}" srcOrd="1" destOrd="0" presId="urn:microsoft.com/office/officeart/2005/8/layout/orgChart1"/>
    <dgm:cxn modelId="{2C3524EA-B9E7-F340-B287-21D301DCF3EB}" type="presParOf" srcId="{687E1BA9-A08F-4D6B-8BC5-EA794DF6AB19}" destId="{96763D0B-4377-4914-B610-DF01439383AE}" srcOrd="2" destOrd="0" presId="urn:microsoft.com/office/officeart/2005/8/layout/orgChart1"/>
    <dgm:cxn modelId="{00DAAA99-8CB4-DD41-9212-B40D4E9650E9}" type="presParOf" srcId="{70499093-65DF-4BF5-997B-F1A6EAC09CFD}" destId="{D73221FA-ADF5-40FE-BFB0-94B989820854}" srcOrd="4" destOrd="0" presId="urn:microsoft.com/office/officeart/2005/8/layout/orgChart1"/>
    <dgm:cxn modelId="{BBEE1F0D-AFF2-0846-A7B9-E07E5E96787D}" type="presParOf" srcId="{70499093-65DF-4BF5-997B-F1A6EAC09CFD}" destId="{7E8B6569-70CE-4882-9F3B-C666C7430E6E}" srcOrd="5" destOrd="0" presId="urn:microsoft.com/office/officeart/2005/8/layout/orgChart1"/>
    <dgm:cxn modelId="{32DC7FE4-0C69-4249-952B-64B0C63C2F63}" type="presParOf" srcId="{7E8B6569-70CE-4882-9F3B-C666C7430E6E}" destId="{7E3BE596-0FBA-4A8D-B482-9D3E1B22E148}" srcOrd="0" destOrd="0" presId="urn:microsoft.com/office/officeart/2005/8/layout/orgChart1"/>
    <dgm:cxn modelId="{21E3A5C8-EFB9-3343-BCB6-3B6BD1D5CFF5}" type="presParOf" srcId="{7E3BE596-0FBA-4A8D-B482-9D3E1B22E148}" destId="{694449D0-604E-4301-A76B-C762E87A675C}" srcOrd="0" destOrd="0" presId="urn:microsoft.com/office/officeart/2005/8/layout/orgChart1"/>
    <dgm:cxn modelId="{63F1A79C-59FB-1A42-AA23-1B5437252C2B}" type="presParOf" srcId="{7E3BE596-0FBA-4A8D-B482-9D3E1B22E148}" destId="{B14B069F-2348-4849-932F-4BB6CD12E69E}" srcOrd="1" destOrd="0" presId="urn:microsoft.com/office/officeart/2005/8/layout/orgChart1"/>
    <dgm:cxn modelId="{C51DF5A4-1C82-4242-9649-B614C3F9B96F}" type="presParOf" srcId="{7E8B6569-70CE-4882-9F3B-C666C7430E6E}" destId="{1D2DE8FF-5484-4665-A53E-301A2F131A63}" srcOrd="1" destOrd="0" presId="urn:microsoft.com/office/officeart/2005/8/layout/orgChart1"/>
    <dgm:cxn modelId="{00862FE4-E8B7-AC45-9186-7EE8DE776ADD}" type="presParOf" srcId="{7E8B6569-70CE-4882-9F3B-C666C7430E6E}" destId="{C520837F-4B4C-4B32-BB41-A175622E024E}" srcOrd="2" destOrd="0" presId="urn:microsoft.com/office/officeart/2005/8/layout/orgChart1"/>
    <dgm:cxn modelId="{7246B75E-0D61-AA47-8985-1E243792C091}" type="presParOf" srcId="{3B121AA2-4430-4456-BE99-7C9CEA53E106}" destId="{5E9C67BA-4BF0-4F95-9047-542F8FF29E5C}" srcOrd="2" destOrd="0" presId="urn:microsoft.com/office/officeart/2005/8/layout/orgChart1"/>
    <dgm:cxn modelId="{07E21724-DC68-9E43-AD42-7BD2563CA916}" type="presParOf" srcId="{BD87D621-5758-4323-BC1B-208A80926E1F}" destId="{427B73C1-39B7-46E5-893B-BA6FCC5AB990}" srcOrd="2" destOrd="0" presId="urn:microsoft.com/office/officeart/2005/8/layout/orgChart1"/>
    <dgm:cxn modelId="{97F8C95A-FAA6-2147-AA30-31FFF768AEEE}" type="presParOf" srcId="{BD87D621-5758-4323-BC1B-208A80926E1F}" destId="{C9E75419-CF3D-452A-9541-5DAEE8B9B70B}" srcOrd="3" destOrd="0" presId="urn:microsoft.com/office/officeart/2005/8/layout/orgChart1"/>
    <dgm:cxn modelId="{9B6C8EF5-2179-9445-8433-CBB9F42C2C58}" type="presParOf" srcId="{C9E75419-CF3D-452A-9541-5DAEE8B9B70B}" destId="{3BC621FA-CAFA-4182-A31E-88230DE62F7B}" srcOrd="0" destOrd="0" presId="urn:microsoft.com/office/officeart/2005/8/layout/orgChart1"/>
    <dgm:cxn modelId="{22F9073F-F673-D142-8C1B-81762881BD66}" type="presParOf" srcId="{3BC621FA-CAFA-4182-A31E-88230DE62F7B}" destId="{BB232C8D-F3C1-4507-A700-64FCDC2B9130}" srcOrd="0" destOrd="0" presId="urn:microsoft.com/office/officeart/2005/8/layout/orgChart1"/>
    <dgm:cxn modelId="{00918090-C3E8-DE48-9F38-DEA61D62F3CC}" type="presParOf" srcId="{3BC621FA-CAFA-4182-A31E-88230DE62F7B}" destId="{9A42AC10-B442-4EDD-B3BB-B4752F392D27}" srcOrd="1" destOrd="0" presId="urn:microsoft.com/office/officeart/2005/8/layout/orgChart1"/>
    <dgm:cxn modelId="{7AC5DFAE-37CD-484C-8B25-3A99AF18B530}" type="presParOf" srcId="{C9E75419-CF3D-452A-9541-5DAEE8B9B70B}" destId="{6C8CF127-D6E6-416E-A1E4-83AE9C057F17}" srcOrd="1" destOrd="0" presId="urn:microsoft.com/office/officeart/2005/8/layout/orgChart1"/>
    <dgm:cxn modelId="{844ACE92-B821-C943-96A9-388448F1B30A}" type="presParOf" srcId="{C9E75419-CF3D-452A-9541-5DAEE8B9B70B}" destId="{DDD6FFFF-B278-4E87-8909-B6967F6CD26F}" srcOrd="2" destOrd="0" presId="urn:microsoft.com/office/officeart/2005/8/layout/orgChart1"/>
    <dgm:cxn modelId="{09F72060-FC8B-1041-B7EE-73B0905FD1C6}" type="presParOf" srcId="{BD87D621-5758-4323-BC1B-208A80926E1F}" destId="{026ACF03-BBDD-4F0E-AD05-818FA74632C9}" srcOrd="4" destOrd="0" presId="urn:microsoft.com/office/officeart/2005/8/layout/orgChart1"/>
    <dgm:cxn modelId="{821C0143-CBF2-3F4C-9437-E699FCB92428}" type="presParOf" srcId="{BD87D621-5758-4323-BC1B-208A80926E1F}" destId="{BC81FE68-FDBC-4C9C-BDE3-9FF431BA1C6C}" srcOrd="5" destOrd="0" presId="urn:microsoft.com/office/officeart/2005/8/layout/orgChart1"/>
    <dgm:cxn modelId="{C5E12F36-C24B-C04B-8382-31F068A57796}" type="presParOf" srcId="{BC81FE68-FDBC-4C9C-BDE3-9FF431BA1C6C}" destId="{CAB5A33C-B4D5-4802-9129-4C78A2D8CB36}" srcOrd="0" destOrd="0" presId="urn:microsoft.com/office/officeart/2005/8/layout/orgChart1"/>
    <dgm:cxn modelId="{62C74417-9A53-0B4F-BE80-26B07808F17D}" type="presParOf" srcId="{CAB5A33C-B4D5-4802-9129-4C78A2D8CB36}" destId="{0296A938-7770-4113-A961-CB189B7AEF50}" srcOrd="0" destOrd="0" presId="urn:microsoft.com/office/officeart/2005/8/layout/orgChart1"/>
    <dgm:cxn modelId="{4EB4217D-A567-E14A-B9F1-16DA65813BF7}" type="presParOf" srcId="{CAB5A33C-B4D5-4802-9129-4C78A2D8CB36}" destId="{B9446A7D-2224-4D02-A336-315C4132D514}" srcOrd="1" destOrd="0" presId="urn:microsoft.com/office/officeart/2005/8/layout/orgChart1"/>
    <dgm:cxn modelId="{B295DA91-2288-7D4C-B926-97C7C6A6A676}" type="presParOf" srcId="{BC81FE68-FDBC-4C9C-BDE3-9FF431BA1C6C}" destId="{FB1670F2-8A8C-4922-A5C2-15244B0E8D68}" srcOrd="1" destOrd="0" presId="urn:microsoft.com/office/officeart/2005/8/layout/orgChart1"/>
    <dgm:cxn modelId="{5BD22673-4731-2345-864D-DFB85449E0B4}" type="presParOf" srcId="{BC81FE68-FDBC-4C9C-BDE3-9FF431BA1C6C}" destId="{6AAF31A9-E0ED-452B-8B32-61E52C273F87}" srcOrd="2" destOrd="0" presId="urn:microsoft.com/office/officeart/2005/8/layout/orgChart1"/>
    <dgm:cxn modelId="{82B3357B-D71D-284B-A04B-F5E84E70488E}" type="presParOf" srcId="{B0B2908D-82CD-4BB4-A210-82885254AA5C}" destId="{B17F2475-5CAE-4AA4-9CC4-DD196BED98DD}" srcOrd="2" destOrd="0" presId="urn:microsoft.com/office/officeart/2005/8/layout/orgChart1"/>
    <dgm:cxn modelId="{6E53B729-5299-6445-974E-0E5715166009}" type="presParOf" srcId="{B17F2475-5CAE-4AA4-9CC4-DD196BED98DD}" destId="{F533EFBF-842E-42D6-A3B3-543E365B418C}" srcOrd="0" destOrd="0" presId="urn:microsoft.com/office/officeart/2005/8/layout/orgChart1"/>
    <dgm:cxn modelId="{922B04F2-7715-AD4A-A8AF-71525F4953B9}" type="presParOf" srcId="{B17F2475-5CAE-4AA4-9CC4-DD196BED98DD}" destId="{9AFA5490-48D9-440B-BFA4-93786A299ABE}" srcOrd="1" destOrd="0" presId="urn:microsoft.com/office/officeart/2005/8/layout/orgChart1"/>
    <dgm:cxn modelId="{7757E0B9-A25A-8547-99F1-CF805E27428C}" type="presParOf" srcId="{9AFA5490-48D9-440B-BFA4-93786A299ABE}" destId="{5103DF09-0137-445A-9FCE-DF4425A96B77}" srcOrd="0" destOrd="0" presId="urn:microsoft.com/office/officeart/2005/8/layout/orgChart1"/>
    <dgm:cxn modelId="{2442E8CE-80C8-0240-9194-85BD77160255}" type="presParOf" srcId="{5103DF09-0137-445A-9FCE-DF4425A96B77}" destId="{1534508D-379B-474D-B0E8-E140521A641F}" srcOrd="0" destOrd="0" presId="urn:microsoft.com/office/officeart/2005/8/layout/orgChart1"/>
    <dgm:cxn modelId="{572E70D3-FD70-9847-9DE1-5454B22073D4}" type="presParOf" srcId="{5103DF09-0137-445A-9FCE-DF4425A96B77}" destId="{BC570353-CEA7-4CBE-9D5D-71042FAF584A}" srcOrd="1" destOrd="0" presId="urn:microsoft.com/office/officeart/2005/8/layout/orgChart1"/>
    <dgm:cxn modelId="{5F69D70A-9046-E147-95B0-DC5AEC2B1274}" type="presParOf" srcId="{9AFA5490-48D9-440B-BFA4-93786A299ABE}" destId="{0F6FA86B-3CB9-49F6-A8B8-CE015B6C89B4}" srcOrd="1" destOrd="0" presId="urn:microsoft.com/office/officeart/2005/8/layout/orgChart1"/>
    <dgm:cxn modelId="{DD89B7A6-E25C-D548-B9FA-AF64752C42E8}" type="presParOf" srcId="{9AFA5490-48D9-440B-BFA4-93786A299ABE}" destId="{BA485F75-BBDA-423A-819D-061F4DC481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3EFBF-842E-42D6-A3B3-543E365B418C}">
      <dsp:nvSpPr>
        <dsp:cNvPr id="0" name=""/>
        <dsp:cNvSpPr/>
      </dsp:nvSpPr>
      <dsp:spPr>
        <a:xfrm>
          <a:off x="4000848" y="813520"/>
          <a:ext cx="170558" cy="747207"/>
        </a:xfrm>
        <a:custGeom>
          <a:avLst/>
          <a:gdLst/>
          <a:ahLst/>
          <a:cxnLst/>
          <a:rect l="0" t="0" r="0" b="0"/>
          <a:pathLst>
            <a:path>
              <a:moveTo>
                <a:pt x="170558" y="0"/>
              </a:moveTo>
              <a:lnTo>
                <a:pt x="170558" y="747207"/>
              </a:lnTo>
              <a:lnTo>
                <a:pt x="0" y="7472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ACF03-BBDD-4F0E-AD05-818FA74632C9}">
      <dsp:nvSpPr>
        <dsp:cNvPr id="0" name=""/>
        <dsp:cNvSpPr/>
      </dsp:nvSpPr>
      <dsp:spPr>
        <a:xfrm>
          <a:off x="4171406" y="813520"/>
          <a:ext cx="1965479" cy="1494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856"/>
              </a:lnTo>
              <a:lnTo>
                <a:pt x="1965479" y="1323856"/>
              </a:lnTo>
              <a:lnTo>
                <a:pt x="1965479" y="1494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B73C1-39B7-46E5-893B-BA6FCC5AB990}">
      <dsp:nvSpPr>
        <dsp:cNvPr id="0" name=""/>
        <dsp:cNvSpPr/>
      </dsp:nvSpPr>
      <dsp:spPr>
        <a:xfrm>
          <a:off x="4125686" y="813520"/>
          <a:ext cx="91440" cy="14944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4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221FA-ADF5-40FE-BFB0-94B989820854}">
      <dsp:nvSpPr>
        <dsp:cNvPr id="0" name=""/>
        <dsp:cNvSpPr/>
      </dsp:nvSpPr>
      <dsp:spPr>
        <a:xfrm>
          <a:off x="1556181" y="3120116"/>
          <a:ext cx="243654" cy="3053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3803"/>
              </a:lnTo>
              <a:lnTo>
                <a:pt x="243654" y="30538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5989C-DE2A-4689-8065-3522DFEB9C0D}">
      <dsp:nvSpPr>
        <dsp:cNvPr id="0" name=""/>
        <dsp:cNvSpPr/>
      </dsp:nvSpPr>
      <dsp:spPr>
        <a:xfrm>
          <a:off x="1556181" y="3120116"/>
          <a:ext cx="243654" cy="1900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505"/>
              </a:lnTo>
              <a:lnTo>
                <a:pt x="243654" y="19005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AE952-2F03-4EC6-BBBE-E4EEA9186D85}">
      <dsp:nvSpPr>
        <dsp:cNvPr id="0" name=""/>
        <dsp:cNvSpPr/>
      </dsp:nvSpPr>
      <dsp:spPr>
        <a:xfrm>
          <a:off x="1556181" y="3120116"/>
          <a:ext cx="243654" cy="747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207"/>
              </a:lnTo>
              <a:lnTo>
                <a:pt x="243654" y="7472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0EB40-AED1-4CA6-9434-A3AE62DDC7B3}">
      <dsp:nvSpPr>
        <dsp:cNvPr id="0" name=""/>
        <dsp:cNvSpPr/>
      </dsp:nvSpPr>
      <dsp:spPr>
        <a:xfrm>
          <a:off x="2205926" y="813520"/>
          <a:ext cx="1965479" cy="1494414"/>
        </a:xfrm>
        <a:custGeom>
          <a:avLst/>
          <a:gdLst/>
          <a:ahLst/>
          <a:cxnLst/>
          <a:rect l="0" t="0" r="0" b="0"/>
          <a:pathLst>
            <a:path>
              <a:moveTo>
                <a:pt x="1965479" y="0"/>
              </a:moveTo>
              <a:lnTo>
                <a:pt x="1965479" y="1323856"/>
              </a:lnTo>
              <a:lnTo>
                <a:pt x="0" y="1323856"/>
              </a:lnTo>
              <a:lnTo>
                <a:pt x="0" y="1494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C5A02-2DCD-4DD4-90A3-DBEF41F10B0B}">
      <dsp:nvSpPr>
        <dsp:cNvPr id="0" name=""/>
        <dsp:cNvSpPr/>
      </dsp:nvSpPr>
      <dsp:spPr>
        <a:xfrm>
          <a:off x="3359224" y="1338"/>
          <a:ext cx="1624363" cy="812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28 Recruited</a:t>
          </a:r>
        </a:p>
      </dsp:txBody>
      <dsp:txXfrm>
        <a:off x="3359224" y="1338"/>
        <a:ext cx="1624363" cy="812181"/>
      </dsp:txXfrm>
    </dsp:sp>
    <dsp:sp modelId="{BF3A543F-1AB9-4FB7-BAEB-3D4459666D2C}">
      <dsp:nvSpPr>
        <dsp:cNvPr id="0" name=""/>
        <dsp:cNvSpPr/>
      </dsp:nvSpPr>
      <dsp:spPr>
        <a:xfrm>
          <a:off x="1393744" y="2307935"/>
          <a:ext cx="1624363" cy="812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Completed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(n=20)</a:t>
          </a:r>
        </a:p>
      </dsp:txBody>
      <dsp:txXfrm>
        <a:off x="1393744" y="2307935"/>
        <a:ext cx="1624363" cy="812181"/>
      </dsp:txXfrm>
    </dsp:sp>
    <dsp:sp modelId="{72AAB88B-DC40-4006-AD6B-9148EF592277}">
      <dsp:nvSpPr>
        <dsp:cNvPr id="0" name=""/>
        <dsp:cNvSpPr/>
      </dsp:nvSpPr>
      <dsp:spPr>
        <a:xfrm>
          <a:off x="1799835" y="3461233"/>
          <a:ext cx="1624363" cy="812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Completed EOT assessment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(n=20)</a:t>
          </a:r>
        </a:p>
      </dsp:txBody>
      <dsp:txXfrm>
        <a:off x="1799835" y="3461233"/>
        <a:ext cx="1624363" cy="812181"/>
      </dsp:txXfrm>
    </dsp:sp>
    <dsp:sp modelId="{415E5E65-2FD4-4AE5-870B-69606C6C2258}">
      <dsp:nvSpPr>
        <dsp:cNvPr id="0" name=""/>
        <dsp:cNvSpPr/>
      </dsp:nvSpPr>
      <dsp:spPr>
        <a:xfrm>
          <a:off x="1799835" y="4614531"/>
          <a:ext cx="1624363" cy="812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Completed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 month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(n=16)</a:t>
          </a:r>
        </a:p>
      </dsp:txBody>
      <dsp:txXfrm>
        <a:off x="1799835" y="4614531"/>
        <a:ext cx="1624363" cy="812181"/>
      </dsp:txXfrm>
    </dsp:sp>
    <dsp:sp modelId="{694449D0-604E-4301-A76B-C762E87A675C}">
      <dsp:nvSpPr>
        <dsp:cNvPr id="0" name=""/>
        <dsp:cNvSpPr/>
      </dsp:nvSpPr>
      <dsp:spPr>
        <a:xfrm>
          <a:off x="1799835" y="5767829"/>
          <a:ext cx="1624363" cy="812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Completed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6 months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(n=15)</a:t>
          </a:r>
        </a:p>
      </dsp:txBody>
      <dsp:txXfrm>
        <a:off x="1799835" y="5767829"/>
        <a:ext cx="1624363" cy="812181"/>
      </dsp:txXfrm>
    </dsp:sp>
    <dsp:sp modelId="{BB232C8D-F3C1-4507-A700-64FCDC2B9130}">
      <dsp:nvSpPr>
        <dsp:cNvPr id="0" name=""/>
        <dsp:cNvSpPr/>
      </dsp:nvSpPr>
      <dsp:spPr>
        <a:xfrm>
          <a:off x="3359224" y="2307935"/>
          <a:ext cx="1624363" cy="812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Withdrawn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by PI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(n=1)</a:t>
          </a:r>
        </a:p>
      </dsp:txBody>
      <dsp:txXfrm>
        <a:off x="3359224" y="2307935"/>
        <a:ext cx="1624363" cy="812181"/>
      </dsp:txXfrm>
    </dsp:sp>
    <dsp:sp modelId="{0296A938-7770-4113-A961-CB189B7AEF50}">
      <dsp:nvSpPr>
        <dsp:cNvPr id="0" name=""/>
        <dsp:cNvSpPr/>
      </dsp:nvSpPr>
      <dsp:spPr>
        <a:xfrm>
          <a:off x="5324704" y="2307935"/>
          <a:ext cx="1624363" cy="812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Withdrew before completing treatment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(n=2)</a:t>
          </a:r>
        </a:p>
      </dsp:txBody>
      <dsp:txXfrm>
        <a:off x="5324704" y="2307935"/>
        <a:ext cx="1624363" cy="812181"/>
      </dsp:txXfrm>
    </dsp:sp>
    <dsp:sp modelId="{1534508D-379B-474D-B0E8-E140521A641F}">
      <dsp:nvSpPr>
        <dsp:cNvPr id="0" name=""/>
        <dsp:cNvSpPr/>
      </dsp:nvSpPr>
      <dsp:spPr>
        <a:xfrm>
          <a:off x="2376484" y="1154636"/>
          <a:ext cx="1624363" cy="812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Withdrew before beginning treatment (n=5)</a:t>
          </a:r>
        </a:p>
      </dsp:txBody>
      <dsp:txXfrm>
        <a:off x="2376484" y="1154636"/>
        <a:ext cx="1624363" cy="812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FC638-C028-5B4E-9703-70F058E7C20A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0264F-DED0-6C47-A6B3-00CCED17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9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R01 DK0893293-03</a:t>
            </a:r>
          </a:p>
          <a:p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R21</a:t>
            </a:r>
            <a:r>
              <a:rPr lang="en-US" spc="-3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DK106603-02</a:t>
            </a:r>
          </a:p>
          <a:p>
            <a:r>
              <a:rPr lang="en-US" dirty="0">
                <a:latin typeface="Arial" panose="020B0604020202020204" pitchFamily="34" charset="0"/>
              </a:rPr>
              <a:t>(Merwin et al., 2014; 2015; 2018; </a:t>
            </a:r>
            <a:r>
              <a:rPr lang="en-US" dirty="0" err="1">
                <a:latin typeface="Arial" panose="020B0604020202020204" pitchFamily="34" charset="0"/>
              </a:rPr>
              <a:t>Moskovich</a:t>
            </a:r>
            <a:r>
              <a:rPr lang="en-US" dirty="0">
                <a:latin typeface="Arial" panose="020B0604020202020204" pitchFamily="34" charset="0"/>
              </a:rPr>
              <a:t> et al., 2019)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5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37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3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7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7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65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97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87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16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2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63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39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7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5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24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5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48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11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38A7A-CEC3-A347-8FB5-5529E1C0E3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5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58E9-517A-49B5-9FF9-7E9FEFABF2F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7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4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178DA-9738-7D4E-A646-7D98B4DF32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55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38A7A-CEC3-A347-8FB5-5529E1C0E3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9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264F-DED0-6C47-A6B3-00CCED17AE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41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41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15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3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419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53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506" y="1507253"/>
            <a:ext cx="8276784" cy="164835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err="1"/>
              <a:t>ClickEs</a:t>
            </a:r>
            <a:r>
              <a:rPr lang="en-US" dirty="0"/>
              <a:t>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506" y="3245404"/>
            <a:ext cx="8276784" cy="8915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80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5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1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5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9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59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56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8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9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83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56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8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423615-B9F7-478A-8BCB-2700D0043923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9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6234A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6.docx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5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ontextualscience.org/files/Logo%20on%20transparent%20background.png">
            <a:extLst>
              <a:ext uri="{FF2B5EF4-FFF2-40B4-BE49-F238E27FC236}">
                <a16:creationId xmlns:a16="http://schemas.microsoft.com/office/drawing/2014/main" id="{8B01B7BD-8072-400F-8BAB-7CC4EC18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40" y="1823329"/>
            <a:ext cx="6993320" cy="32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9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-ICEBERG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70" y="1039387"/>
            <a:ext cx="6451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2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28" y="2859900"/>
            <a:ext cx="5635812" cy="316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4" y="1693199"/>
            <a:ext cx="416614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In this case, the context of T1D</a:t>
            </a:r>
          </a:p>
          <a:p>
            <a:r>
              <a:rPr lang="en-US" sz="2400" b="1" dirty="0"/>
              <a:t>Maladaptive attempts to manage the physical and emotional demands of living with T1D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with T1D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52" y="1453885"/>
            <a:ext cx="8229600" cy="4897147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Constant threat of immediately life-threatening circumstances </a:t>
            </a:r>
          </a:p>
          <a:p>
            <a:r>
              <a:rPr lang="en-US" sz="3400" dirty="0"/>
              <a:t>Knowledge of negative long-term outcomes no matter how hard you try </a:t>
            </a:r>
          </a:p>
          <a:p>
            <a:r>
              <a:rPr lang="en-US" sz="3400" dirty="0"/>
              <a:t>Demand to control BG that is not 100% in your control</a:t>
            </a:r>
          </a:p>
          <a:p>
            <a:r>
              <a:rPr lang="en-US" sz="3400" dirty="0"/>
              <a:t>Language of evaluation (good/bad, “correct”)</a:t>
            </a:r>
          </a:p>
          <a:p>
            <a:r>
              <a:rPr lang="en-US" sz="3400" dirty="0"/>
              <a:t>Feelings of failure when</a:t>
            </a:r>
          </a:p>
          <a:p>
            <a:pPr lvl="1"/>
            <a:r>
              <a:rPr lang="en-US" sz="3400" dirty="0"/>
              <a:t>You misjudge your hunger and eat more than you intended or when you </a:t>
            </a:r>
            <a:r>
              <a:rPr lang="en-US" sz="3400" dirty="0" err="1"/>
              <a:t>didn</a:t>
            </a:r>
            <a:r>
              <a:rPr lang="fr-FR" sz="3400" dirty="0"/>
              <a:t>’</a:t>
            </a:r>
            <a:r>
              <a:rPr lang="en-US" sz="3400" dirty="0"/>
              <a:t>t intend to</a:t>
            </a:r>
          </a:p>
          <a:p>
            <a:pPr lvl="1"/>
            <a:r>
              <a:rPr lang="en-US" sz="3400" dirty="0"/>
              <a:t>Or when your BG does up more than you expected (or unexpectedly)</a:t>
            </a:r>
          </a:p>
          <a:p>
            <a:r>
              <a:rPr lang="en-US" sz="3400" b="1" dirty="0"/>
              <a:t>Fear, uncertainty, loss of control. Feelings of failure and being overwhelmed. Need to control self or situation.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rved Down Arrow 64"/>
          <p:cNvSpPr/>
          <p:nvPr/>
        </p:nvSpPr>
        <p:spPr>
          <a:xfrm rot="14644527">
            <a:off x="-278448" y="3300533"/>
            <a:ext cx="4077687" cy="1493918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rved Down Arrow 42"/>
          <p:cNvSpPr/>
          <p:nvPr/>
        </p:nvSpPr>
        <p:spPr>
          <a:xfrm rot="10498285">
            <a:off x="1339070" y="4390172"/>
            <a:ext cx="5196663" cy="1671094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1" idx="3"/>
          </p:cNvCxnSpPr>
          <p:nvPr/>
        </p:nvCxnSpPr>
        <p:spPr>
          <a:xfrm>
            <a:off x="4248238" y="1762090"/>
            <a:ext cx="1122713" cy="19768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98970" y="3454833"/>
            <a:ext cx="0" cy="2989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262182" y="1293675"/>
            <a:ext cx="2688901" cy="914400"/>
            <a:chOff x="5262182" y="1293675"/>
            <a:chExt cx="2688901" cy="914400"/>
          </a:xfrm>
        </p:grpSpPr>
        <p:sp>
          <p:nvSpPr>
            <p:cNvPr id="5" name="TextBox 4"/>
            <p:cNvSpPr txBox="1"/>
            <p:nvPr/>
          </p:nvSpPr>
          <p:spPr>
            <a:xfrm>
              <a:off x="5370951" y="1428483"/>
              <a:ext cx="2556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Try to follow inordinately strict dietary rules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262182" y="1293675"/>
              <a:ext cx="2688901" cy="91440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53750" y="2525665"/>
            <a:ext cx="2688901" cy="914400"/>
            <a:chOff x="5253750" y="2525665"/>
            <a:chExt cx="2688901" cy="914400"/>
          </a:xfrm>
        </p:grpSpPr>
        <p:sp>
          <p:nvSpPr>
            <p:cNvPr id="6" name="TextBox 5"/>
            <p:cNvSpPr txBox="1"/>
            <p:nvPr/>
          </p:nvSpPr>
          <p:spPr>
            <a:xfrm>
              <a:off x="5875253" y="2806292"/>
              <a:ext cx="1456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Feel deprived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253750" y="2525665"/>
              <a:ext cx="2688901" cy="91440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>
            <a:off x="6598970" y="2224447"/>
            <a:ext cx="0" cy="2989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188595" y="3617695"/>
            <a:ext cx="2919104" cy="1654186"/>
            <a:chOff x="5188595" y="3617695"/>
            <a:chExt cx="2919104" cy="1654186"/>
          </a:xfrm>
        </p:grpSpPr>
        <p:sp>
          <p:nvSpPr>
            <p:cNvPr id="53" name="Rounded Rectangle 52"/>
            <p:cNvSpPr/>
            <p:nvPr/>
          </p:nvSpPr>
          <p:spPr>
            <a:xfrm>
              <a:off x="5188595" y="3735832"/>
              <a:ext cx="2909345" cy="15360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91136" y="3617695"/>
              <a:ext cx="29165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dirty="0"/>
                <a:t>Eat or overeat on highly palatable foods; </a:t>
              </a:r>
            </a:p>
            <a:p>
              <a:pPr algn="ctr"/>
              <a:r>
                <a:rPr lang="en-US" dirty="0"/>
                <a:t>Omit insulin; </a:t>
              </a:r>
            </a:p>
            <a:p>
              <a:pPr algn="ctr"/>
              <a:r>
                <a:rPr lang="en-US" dirty="0"/>
                <a:t>Avoid checking BG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6935" y="4165637"/>
            <a:ext cx="3102884" cy="2085374"/>
            <a:chOff x="1385671" y="4165637"/>
            <a:chExt cx="3102884" cy="2085374"/>
          </a:xfrm>
        </p:grpSpPr>
        <p:sp>
          <p:nvSpPr>
            <p:cNvPr id="63" name="Rounded Rectangle 62"/>
            <p:cNvSpPr/>
            <p:nvPr/>
          </p:nvSpPr>
          <p:spPr>
            <a:xfrm>
              <a:off x="1385671" y="4165637"/>
              <a:ext cx="3102884" cy="19052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37859" y="4219686"/>
              <a:ext cx="293478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Immediate distress decreases; weight loss. </a:t>
              </a:r>
            </a:p>
            <a:p>
              <a:pPr algn="ctr"/>
              <a:r>
                <a:rPr lang="en-US" dirty="0"/>
                <a:t>BG remains high or erratic, perpetuating feelings of fear, failure etc. and BG-driven disruptions in mood</a:t>
              </a:r>
            </a:p>
            <a:p>
              <a:endParaRPr lang="en-US" dirty="0"/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V="1">
            <a:off x="4248238" y="1750875"/>
            <a:ext cx="1013944" cy="112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559337" y="1310046"/>
            <a:ext cx="2688901" cy="904087"/>
            <a:chOff x="1559337" y="1310046"/>
            <a:chExt cx="2688901" cy="904087"/>
          </a:xfrm>
        </p:grpSpPr>
        <p:sp>
          <p:nvSpPr>
            <p:cNvPr id="4" name="TextBox 3"/>
            <p:cNvSpPr txBox="1"/>
            <p:nvPr/>
          </p:nvSpPr>
          <p:spPr>
            <a:xfrm>
              <a:off x="1578004" y="1416749"/>
              <a:ext cx="2631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Emotional distress</a:t>
              </a:r>
            </a:p>
            <a:p>
              <a:pPr algn="ctr"/>
              <a:r>
                <a:rPr lang="en-US" dirty="0"/>
                <a:t>Generally and about T1D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559337" y="1310046"/>
              <a:ext cx="2688901" cy="904087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98"/>
            <a:ext cx="8229600" cy="1143000"/>
          </a:xfrm>
        </p:spPr>
        <p:txBody>
          <a:bodyPr/>
          <a:lstStyle/>
          <a:p>
            <a:r>
              <a:rPr lang="en-US" dirty="0"/>
              <a:t>Working model</a:t>
            </a:r>
          </a:p>
        </p:txBody>
      </p:sp>
    </p:spTree>
    <p:extLst>
      <p:ext uri="{BB962C8B-B14F-4D97-AF65-F5344CB8AC3E}">
        <p14:creationId xmlns:p14="http://schemas.microsoft.com/office/powerpoint/2010/main" val="1172365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iOmit</a:t>
            </a:r>
            <a:r>
              <a:rPr lang="en-US" dirty="0"/>
              <a:t> (now </a:t>
            </a:r>
            <a:r>
              <a:rPr lang="en-US" dirty="0" err="1"/>
              <a:t>iACT</a:t>
            </a:r>
            <a:r>
              <a:rPr lang="en-US" dirty="0"/>
              <a:t>): </a:t>
            </a:r>
            <a:br>
              <a:rPr lang="en-US" dirty="0"/>
            </a:br>
            <a:r>
              <a:rPr lang="en-US" dirty="0"/>
              <a:t>Reducing intentional insulin misuse in type 1 diabetes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506" y="3310524"/>
            <a:ext cx="8276784" cy="891524"/>
          </a:xfrm>
        </p:spPr>
        <p:txBody>
          <a:bodyPr>
            <a:noAutofit/>
          </a:bodyPr>
          <a:lstStyle/>
          <a:p>
            <a:r>
              <a:rPr lang="en-US" sz="2400" dirty="0"/>
              <a:t>(R21 DK106603, PI: Merwin)</a:t>
            </a:r>
          </a:p>
        </p:txBody>
      </p:sp>
    </p:spTree>
    <p:extLst>
      <p:ext uri="{BB962C8B-B14F-4D97-AF65-F5344CB8AC3E}">
        <p14:creationId xmlns:p14="http://schemas.microsoft.com/office/powerpoint/2010/main" val="354581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950" y="1257484"/>
            <a:ext cx="7567448" cy="4525963"/>
          </a:xfrm>
        </p:spPr>
        <p:txBody>
          <a:bodyPr/>
          <a:lstStyle/>
          <a:p>
            <a:r>
              <a:rPr lang="en-US" sz="2800" dirty="0"/>
              <a:t>Novel ACT protocol tailored to this population.</a:t>
            </a:r>
          </a:p>
          <a:p>
            <a:r>
              <a:rPr lang="en-US" sz="2800" dirty="0"/>
              <a:t>Combines </a:t>
            </a:r>
            <a:r>
              <a:rPr lang="en-US" sz="2800" b="1" dirty="0"/>
              <a:t>individual sessions </a:t>
            </a:r>
            <a:r>
              <a:rPr lang="en-US" sz="2800" dirty="0"/>
              <a:t>with a </a:t>
            </a:r>
            <a:r>
              <a:rPr lang="en-US" sz="2800" b="1" dirty="0"/>
              <a:t>mobile app </a:t>
            </a:r>
            <a:r>
              <a:rPr lang="en-US" sz="2800" dirty="0"/>
              <a:t>to facilitate skill acquisition and generalization and enhance life vitality.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99" y="3634078"/>
            <a:ext cx="3389709" cy="3013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230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3819"/>
            <a:ext cx="8362793" cy="4818574"/>
          </a:xfrm>
        </p:spPr>
        <p:txBody>
          <a:bodyPr>
            <a:normAutofit/>
          </a:bodyPr>
          <a:lstStyle/>
          <a:p>
            <a:r>
              <a:rPr lang="en-US" sz="2200" dirty="0"/>
              <a:t>Differentiating pain (of living with T1D) from suffering (that comes with resistance to experience)</a:t>
            </a:r>
          </a:p>
          <a:p>
            <a:r>
              <a:rPr lang="en-US" sz="2200" dirty="0"/>
              <a:t>Taking a kinder, gentler approach to managing eating and T1D</a:t>
            </a:r>
          </a:p>
          <a:p>
            <a:pPr lvl="1"/>
            <a:r>
              <a:rPr lang="en-US" sz="2200" dirty="0"/>
              <a:t>Decreasing judgment, giving permission to eat </a:t>
            </a:r>
          </a:p>
          <a:p>
            <a:pPr marL="342900" lvl="1" indent="-342900">
              <a:buFont typeface="Arial"/>
              <a:buChar char="•"/>
            </a:pPr>
            <a:r>
              <a:rPr lang="en-US" sz="2200" dirty="0"/>
              <a:t>Connecting behavior (including T1D management) to deeply held personal values</a:t>
            </a:r>
          </a:p>
          <a:p>
            <a:pPr marL="342900" lvl="1" indent="-342900">
              <a:buFont typeface="Arial"/>
              <a:buChar char="•"/>
            </a:pPr>
            <a:r>
              <a:rPr lang="en-US" sz="2200" dirty="0"/>
              <a:t>Becoming a responsive, attuned “self-parent”</a:t>
            </a:r>
          </a:p>
          <a:p>
            <a:pPr lvl="1"/>
            <a:r>
              <a:rPr lang="en-US" sz="2200" dirty="0"/>
              <a:t>Open to internal signals (hunger,/satiety emotions) and the needs they convey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*Included behavioral strategies to stabilize eating (e.g., eating throughout the day, stimulus control,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98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Tailored mobile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22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Practice ACT skills in the home environment </a:t>
            </a:r>
          </a:p>
          <a:p>
            <a:r>
              <a:rPr lang="en-US" sz="2800" dirty="0"/>
              <a:t>Cue adaptive responses  </a:t>
            </a:r>
          </a:p>
          <a:p>
            <a:r>
              <a:rPr lang="en-US" sz="2800" dirty="0"/>
              <a:t>Shift the contingencies to support approaching T1D (even though it is aversive)</a:t>
            </a:r>
          </a:p>
          <a:p>
            <a:pPr lvl="1"/>
            <a:r>
              <a:rPr lang="en-US" sz="2800" dirty="0"/>
              <a:t>Improved management builds mastery and stabilizes mood</a:t>
            </a:r>
          </a:p>
        </p:txBody>
      </p:sp>
    </p:spTree>
    <p:extLst>
      <p:ext uri="{BB962C8B-B14F-4D97-AF65-F5344CB8AC3E}">
        <p14:creationId xmlns:p14="http://schemas.microsoft.com/office/powerpoint/2010/main" val="21754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Tailored mobile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9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Built on the platform of an existing app, Recovery Record</a:t>
            </a:r>
          </a:p>
          <a:p>
            <a:r>
              <a:rPr lang="en-US" dirty="0"/>
              <a:t>Core features (original set)</a:t>
            </a:r>
          </a:p>
          <a:p>
            <a:pPr lvl="2"/>
            <a:r>
              <a:rPr lang="en-US" dirty="0"/>
              <a:t>Logs</a:t>
            </a:r>
          </a:p>
          <a:p>
            <a:pPr lvl="2"/>
            <a:r>
              <a:rPr lang="en-US" dirty="0"/>
              <a:t>Coping skills (linked)</a:t>
            </a:r>
          </a:p>
          <a:p>
            <a:pPr lvl="2"/>
            <a:r>
              <a:rPr lang="en-US" dirty="0"/>
              <a:t>Goal setting </a:t>
            </a:r>
          </a:p>
          <a:p>
            <a:pPr lvl="2"/>
            <a:r>
              <a:rPr lang="en-US" dirty="0"/>
              <a:t>Affirmations</a:t>
            </a:r>
          </a:p>
          <a:p>
            <a:pPr lvl="2"/>
            <a:r>
              <a:rPr lang="en-US" dirty="0"/>
              <a:t>Clinician connect</a:t>
            </a:r>
          </a:p>
          <a:p>
            <a:r>
              <a:rPr lang="en-US" dirty="0"/>
              <a:t>Adapted for T1D, and ACT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52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8" y="2126440"/>
            <a:ext cx="8395707" cy="3137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8" y="2126440"/>
            <a:ext cx="2100616" cy="313767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cxnSp>
        <p:nvCxnSpPr>
          <p:cNvPr id="8" name="Straight Connector 7"/>
          <p:cNvCxnSpPr>
            <a:stCxn id="4" idx="0"/>
          </p:cNvCxnSpPr>
          <p:nvPr/>
        </p:nvCxnSpPr>
        <p:spPr>
          <a:xfrm>
            <a:off x="4604562" y="2126440"/>
            <a:ext cx="3054" cy="313767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7003" y="2110160"/>
            <a:ext cx="3054" cy="313767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iACT</a:t>
            </a:r>
            <a:r>
              <a:rPr lang="en-US" dirty="0"/>
              <a:t> modified app</a:t>
            </a:r>
            <a:br>
              <a:rPr lang="en-US" dirty="0"/>
            </a:br>
            <a:r>
              <a:rPr lang="en-US" sz="3100" dirty="0"/>
              <a:t>(sample screenshots)</a:t>
            </a:r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8" y="2132786"/>
            <a:ext cx="2100616" cy="313133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8" r="75007"/>
          <a:stretch/>
        </p:blipFill>
        <p:spPr>
          <a:xfrm>
            <a:off x="421920" y="3968662"/>
            <a:ext cx="2050124" cy="12954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7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915F-742F-44D1-8613-85BA4BCC32C3}"/>
              </a:ext>
            </a:extLst>
          </p:cNvPr>
          <p:cNvSpPr txBox="1">
            <a:spLocks/>
          </p:cNvSpPr>
          <p:nvPr/>
        </p:nvSpPr>
        <p:spPr>
          <a:xfrm>
            <a:off x="1168436" y="826937"/>
            <a:ext cx="6798734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Disclosures: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7D095-575C-43B7-9ECE-2EAB6914C5AC}"/>
              </a:ext>
            </a:extLst>
          </p:cNvPr>
          <p:cNvSpPr txBox="1">
            <a:spLocks/>
          </p:cNvSpPr>
          <p:nvPr/>
        </p:nvSpPr>
        <p:spPr>
          <a:xfrm>
            <a:off x="671117" y="1751528"/>
            <a:ext cx="7793373" cy="459055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Rhonda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M. Merwin, PhD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3992A">
                  <a:lumMod val="50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Relevant Financial Relationships: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83992A">
                    <a:lumMod val="50000"/>
                  </a:srgbClr>
                </a:solidFill>
                <a:latin typeface="Garamond" panose="02020404030301010803"/>
              </a:rPr>
              <a:t>On Faculty at Duke University, School of Medicine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3992A">
                  <a:lumMod val="50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Research funded by National Institutes of Diabetes</a:t>
            </a:r>
            <a:r>
              <a:rPr lang="en-US" noProof="0" dirty="0">
                <a:solidFill>
                  <a:srgbClr val="83992A">
                    <a:lumMod val="50000"/>
                  </a:srgbClr>
                </a:solidFill>
                <a:latin typeface="Garamond" panose="02020404030301010803"/>
              </a:rPr>
              <a:t> and Digestive and Kidney Diseases (NIDDK)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83992A">
                    <a:lumMod val="50000"/>
                  </a:srgbClr>
                </a:solidFill>
                <a:latin typeface="Garamond" panose="02020404030301010803"/>
              </a:rPr>
              <a:t>Receive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royalties from Guilford publications for a book co-written on a topic similar to the subject of this presentation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3992A">
                  <a:lumMod val="50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Relevant Nonfinancial Relationships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83992A">
                    <a:lumMod val="50000"/>
                  </a:srgbClr>
                </a:solidFill>
                <a:latin typeface="Garamond" panose="02020404030301010803"/>
              </a:rPr>
              <a:t>Advisory Board for </a:t>
            </a:r>
            <a:r>
              <a:rPr lang="en-US" i="1" dirty="0">
                <a:solidFill>
                  <a:srgbClr val="83992A">
                    <a:lumMod val="50000"/>
                  </a:srgbClr>
                </a:solidFill>
                <a:latin typeface="Garamond" panose="02020404030301010803"/>
              </a:rPr>
              <a:t>Diabetes Sisters 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83992A">
                  <a:lumMod val="50000"/>
                </a:srgbClr>
              </a:solidFill>
              <a:effectLst/>
              <a:uLnTx/>
              <a:uFillTx/>
              <a:latin typeface="Garamond" panose="02020404030301010803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393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 and interviews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948400"/>
              </p:ext>
            </p:extLst>
          </p:nvPr>
        </p:nvGraphicFramePr>
        <p:xfrm>
          <a:off x="-26241" y="1803399"/>
          <a:ext cx="9170241" cy="422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Document" r:id="rId4" imgW="7048500" imgH="3251200" progId="Word.Document.12">
                  <p:embed/>
                </p:oleObj>
              </mc:Choice>
              <mc:Fallback>
                <p:oleObj name="Document" r:id="rId4" imgW="7048500" imgH="325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6241" y="1803399"/>
                        <a:ext cx="9170241" cy="4229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52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T1D patients (</a:t>
            </a:r>
            <a:r>
              <a:rPr lang="en-US" i="1" dirty="0"/>
              <a:t>n</a:t>
            </a:r>
            <a:r>
              <a:rPr lang="en-US" dirty="0"/>
              <a:t>=8) with eating and weight concerns used the fully functioning app for 14 days</a:t>
            </a:r>
          </a:p>
          <a:p>
            <a:r>
              <a:rPr lang="en-US" dirty="0"/>
              <a:t>Accessed the app 47.56 times during the 14-day study period (or 3.75 times per day, on average)</a:t>
            </a:r>
          </a:p>
          <a:p>
            <a:r>
              <a:rPr lang="en-US" dirty="0"/>
              <a:t>No functionality errors/problems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0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391" y="274638"/>
            <a:ext cx="8229600" cy="1143000"/>
          </a:xfrm>
        </p:spPr>
        <p:txBody>
          <a:bodyPr/>
          <a:lstStyle/>
          <a:p>
            <a:r>
              <a:rPr lang="en-US" dirty="0"/>
              <a:t>Pilot of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094" y="1672823"/>
            <a:ext cx="4494458" cy="4525963"/>
          </a:xfrm>
        </p:spPr>
        <p:txBody>
          <a:bodyPr>
            <a:normAutofit/>
          </a:bodyPr>
          <a:lstStyle/>
          <a:p>
            <a:r>
              <a:rPr lang="en-US" dirty="0"/>
              <a:t>12 weekly sessions (3 additional sessions every other week)</a:t>
            </a:r>
          </a:p>
          <a:p>
            <a:r>
              <a:rPr lang="en-US" dirty="0"/>
              <a:t>BL, EOT, 3 and 6 months follow-up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28" y="772190"/>
            <a:ext cx="4107897" cy="52629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Eligibility Criteria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Adults 18 or older with T1D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Meet diagnostic criteria for an eating disorder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Poor glycemic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Ability for independent T1D</a:t>
            </a:r>
          </a:p>
          <a:p>
            <a:r>
              <a:rPr lang="en-US" sz="2400" dirty="0"/>
              <a:t>     management</a:t>
            </a:r>
          </a:p>
          <a:p>
            <a:r>
              <a:rPr lang="en-US" sz="2400" dirty="0"/>
              <a:t>5. Physician managing diabetes 6. Ability to use a smart phone</a:t>
            </a:r>
          </a:p>
          <a:p>
            <a:endParaRPr lang="en-US" sz="2400" dirty="0"/>
          </a:p>
          <a:p>
            <a:r>
              <a:rPr lang="en-US" sz="2400" b="1" dirty="0"/>
              <a:t>Ineligible</a:t>
            </a:r>
          </a:p>
          <a:p>
            <a:pPr marL="457200" indent="-457200">
              <a:buAutoNum type="arabicPeriod"/>
            </a:pPr>
            <a:r>
              <a:rPr lang="en-US" sz="2400" dirty="0"/>
              <a:t>Psychosis or active substance abuse</a:t>
            </a:r>
          </a:p>
          <a:p>
            <a:pPr marL="457200" indent="-457200">
              <a:buAutoNum type="arabicPeriod"/>
            </a:pPr>
            <a:r>
              <a:rPr lang="en-US" sz="2400" dirty="0" err="1"/>
              <a:t>Suicidality</a:t>
            </a:r>
            <a:r>
              <a:rPr lang="en-US" sz="2400" dirty="0"/>
              <a:t> or self-harm</a:t>
            </a:r>
          </a:p>
        </p:txBody>
      </p:sp>
    </p:spTree>
    <p:extLst>
      <p:ext uri="{BB962C8B-B14F-4D97-AF65-F5344CB8AC3E}">
        <p14:creationId xmlns:p14="http://schemas.microsoft.com/office/powerpoint/2010/main" val="2670583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95975" y="176213"/>
            <a:ext cx="324802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Recruitment and retention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5118013"/>
              </p:ext>
            </p:extLst>
          </p:nvPr>
        </p:nvGraphicFramePr>
        <p:xfrm>
          <a:off x="457199" y="0"/>
          <a:ext cx="8342813" cy="658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0251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54652" y="48513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01932"/>
              </p:ext>
            </p:extLst>
          </p:nvPr>
        </p:nvGraphicFramePr>
        <p:xfrm>
          <a:off x="1141726" y="8126"/>
          <a:ext cx="7078386" cy="6465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9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360">
                <a:tc>
                  <a:txBody>
                    <a:bodyPr/>
                    <a:lstStyle/>
                    <a:p>
                      <a:r>
                        <a:rPr lang="en-US" sz="2000" dirty="0"/>
                        <a:t>Participant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Characteristic</a:t>
                      </a:r>
                      <a:r>
                        <a:rPr lang="en-US" sz="2000" baseline="0" dirty="0"/>
                        <a:t>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M</a:t>
                      </a:r>
                      <a:r>
                        <a:rPr lang="en-US" sz="2000" dirty="0"/>
                        <a:t> (</a:t>
                      </a:r>
                      <a:r>
                        <a:rPr lang="en-US" sz="2000" i="1" dirty="0"/>
                        <a:t>SD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17">
                <a:tc>
                  <a:txBody>
                    <a:bodyPr/>
                    <a:lstStyle/>
                    <a:p>
                      <a:r>
                        <a:rPr lang="en-US" sz="2000" dirty="0"/>
                        <a:t>Age (yrs.)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34.8 (12.4)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617">
                <a:tc>
                  <a:txBody>
                    <a:bodyPr/>
                    <a:lstStyle/>
                    <a:p>
                      <a:r>
                        <a:rPr lang="en-US" sz="2000" dirty="0"/>
                        <a:t>Sex (% female)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888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  <a:p>
                      <a:pPr lvl="1"/>
                      <a:r>
                        <a:rPr lang="en-US" sz="2000" dirty="0"/>
                        <a:t>Caucasian/White</a:t>
                      </a:r>
                    </a:p>
                    <a:p>
                      <a:pPr lvl="1"/>
                      <a:r>
                        <a:rPr lang="en-US" sz="2000" dirty="0"/>
                        <a:t>African American/Black</a:t>
                      </a:r>
                    </a:p>
                    <a:p>
                      <a:pPr lvl="1"/>
                      <a:r>
                        <a:rPr lang="en-US" sz="2000" dirty="0"/>
                        <a:t>More than</a:t>
                      </a:r>
                      <a:r>
                        <a:rPr lang="en-US" sz="2000" baseline="0" dirty="0"/>
                        <a:t> one race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78.6</a:t>
                      </a:r>
                    </a:p>
                    <a:p>
                      <a:r>
                        <a:rPr lang="en-US" sz="2000" dirty="0"/>
                        <a:t>14.3</a:t>
                      </a:r>
                    </a:p>
                    <a:p>
                      <a:r>
                        <a:rPr lang="en-US" sz="2000" dirty="0"/>
                        <a:t>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433">
                <a:tc>
                  <a:txBody>
                    <a:bodyPr/>
                    <a:lstStyle/>
                    <a:p>
                      <a:r>
                        <a:rPr lang="en-US" sz="2000" dirty="0"/>
                        <a:t>Marital Status</a:t>
                      </a:r>
                    </a:p>
                    <a:p>
                      <a:pPr lvl="1"/>
                      <a:r>
                        <a:rPr lang="en-US" sz="2000" dirty="0"/>
                        <a:t>Never married</a:t>
                      </a:r>
                    </a:p>
                    <a:p>
                      <a:pPr lvl="1"/>
                      <a:r>
                        <a:rPr lang="en-US" sz="2000" dirty="0"/>
                        <a:t>Married</a:t>
                      </a:r>
                    </a:p>
                    <a:p>
                      <a:pPr lvl="1"/>
                      <a:r>
                        <a:rPr lang="en-US" sz="2000" dirty="0"/>
                        <a:t>Separated/divorced</a:t>
                      </a:r>
                    </a:p>
                    <a:p>
                      <a:pPr lvl="1"/>
                      <a:r>
                        <a:rPr lang="en-US" sz="2000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46.4</a:t>
                      </a:r>
                    </a:p>
                    <a:p>
                      <a:r>
                        <a:rPr lang="en-US" sz="2000" dirty="0"/>
                        <a:t>25.0</a:t>
                      </a:r>
                    </a:p>
                    <a:p>
                      <a:r>
                        <a:rPr lang="en-US" sz="2000" dirty="0"/>
                        <a:t>14.3</a:t>
                      </a:r>
                    </a:p>
                    <a:p>
                      <a:r>
                        <a:rPr lang="en-US" sz="2000" dirty="0"/>
                        <a:t>14.3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5068">
                <a:tc>
                  <a:txBody>
                    <a:bodyPr/>
                    <a:lstStyle/>
                    <a:p>
                      <a:r>
                        <a:rPr lang="en-US" sz="2000" dirty="0"/>
                        <a:t>Highest</a:t>
                      </a:r>
                      <a:r>
                        <a:rPr lang="en-US" sz="2000" baseline="0" dirty="0"/>
                        <a:t> Level of Education</a:t>
                      </a:r>
                    </a:p>
                    <a:p>
                      <a:pPr lvl="1"/>
                      <a:r>
                        <a:rPr lang="en-US" sz="2000" baseline="0" dirty="0"/>
                        <a:t>Some high school</a:t>
                      </a:r>
                    </a:p>
                    <a:p>
                      <a:pPr lvl="1"/>
                      <a:r>
                        <a:rPr lang="en-US" sz="2000" baseline="0" dirty="0"/>
                        <a:t>Some college/technical school</a:t>
                      </a:r>
                    </a:p>
                    <a:p>
                      <a:pPr lvl="1"/>
                      <a:r>
                        <a:rPr lang="en-US" sz="2000" baseline="0" dirty="0"/>
                        <a:t>Bachelor’s degree</a:t>
                      </a:r>
                    </a:p>
                    <a:p>
                      <a:pPr lvl="1"/>
                      <a:r>
                        <a:rPr lang="en-US" sz="2000" baseline="0" dirty="0"/>
                        <a:t>Graduate degree</a:t>
                      </a:r>
                    </a:p>
                    <a:p>
                      <a:pPr lvl="1"/>
                      <a:r>
                        <a:rPr lang="en-US" sz="2000" baseline="0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3.6</a:t>
                      </a:r>
                    </a:p>
                    <a:p>
                      <a:r>
                        <a:rPr lang="en-US" sz="2000" dirty="0"/>
                        <a:t>25.0</a:t>
                      </a:r>
                    </a:p>
                    <a:p>
                      <a:r>
                        <a:rPr lang="en-US" sz="2000" dirty="0"/>
                        <a:t>28.6</a:t>
                      </a:r>
                    </a:p>
                    <a:p>
                      <a:r>
                        <a:rPr lang="en-US" sz="2000" dirty="0"/>
                        <a:t>28.6</a:t>
                      </a:r>
                    </a:p>
                    <a:p>
                      <a:r>
                        <a:rPr lang="en-US" sz="2000" dirty="0"/>
                        <a:t>14.3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767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50424348"/>
              </p:ext>
            </p:extLst>
          </p:nvPr>
        </p:nvGraphicFramePr>
        <p:xfrm>
          <a:off x="477685" y="430225"/>
          <a:ext cx="9055530" cy="620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557" y="6103841"/>
            <a:ext cx="904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*Bulimia nervosa (n=17) includes 5 </a:t>
            </a:r>
            <a:r>
              <a:rPr lang="en-US" dirty="0" err="1"/>
              <a:t>subthreshold</a:t>
            </a:r>
            <a:r>
              <a:rPr lang="en-US" dirty="0"/>
              <a:t> cases, with frequency just under DSM criteria</a:t>
            </a:r>
          </a:p>
        </p:txBody>
      </p:sp>
    </p:spTree>
    <p:extLst>
      <p:ext uri="{BB962C8B-B14F-4D97-AF65-F5344CB8AC3E}">
        <p14:creationId xmlns:p14="http://schemas.microsoft.com/office/powerpoint/2010/main" val="28544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Glycemic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44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HbA</a:t>
            </a:r>
            <a:r>
              <a:rPr lang="en-US" baseline="-25000" dirty="0"/>
              <a:t>1c</a:t>
            </a:r>
            <a:r>
              <a:rPr lang="en-US" dirty="0"/>
              <a:t> = % of red blood cells that are </a:t>
            </a:r>
            <a:r>
              <a:rPr lang="en-US" dirty="0" err="1"/>
              <a:t>glycated</a:t>
            </a:r>
            <a:r>
              <a:rPr lang="en-US" dirty="0"/>
              <a:t>, </a:t>
            </a:r>
            <a:r>
              <a:rPr lang="en-US" dirty="0" err="1"/>
              <a:t>avg</a:t>
            </a:r>
            <a:r>
              <a:rPr lang="en-US" dirty="0"/>
              <a:t> over 3 months</a:t>
            </a:r>
          </a:p>
          <a:p>
            <a:r>
              <a:rPr lang="en-US" dirty="0"/>
              <a:t>7% is the goal for adults with T1D</a:t>
            </a:r>
          </a:p>
        </p:txBody>
      </p:sp>
    </p:spTree>
    <p:extLst>
      <p:ext uri="{BB962C8B-B14F-4D97-AF65-F5344CB8AC3E}">
        <p14:creationId xmlns:p14="http://schemas.microsoft.com/office/powerpoint/2010/main" val="3248346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Glycemic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HbA</a:t>
            </a:r>
            <a:r>
              <a:rPr lang="en-US" baseline="-25000" dirty="0"/>
              <a:t>1c</a:t>
            </a:r>
            <a:r>
              <a:rPr lang="en-US" dirty="0"/>
              <a:t> of the sample ranged from 6.1-15.5 (</a:t>
            </a:r>
            <a:r>
              <a:rPr lang="en-US" i="1" dirty="0"/>
              <a:t>M</a:t>
            </a:r>
            <a:r>
              <a:rPr lang="en-US" dirty="0"/>
              <a:t>=9.93, </a:t>
            </a:r>
            <a:r>
              <a:rPr lang="en-US" i="1" dirty="0"/>
              <a:t>SD</a:t>
            </a:r>
            <a:r>
              <a:rPr lang="en-US" dirty="0"/>
              <a:t>=2.81)</a:t>
            </a:r>
          </a:p>
          <a:p>
            <a:r>
              <a:rPr lang="en-US" i="1" dirty="0"/>
              <a:t>n</a:t>
            </a:r>
            <a:r>
              <a:rPr lang="en-US" dirty="0"/>
              <a:t>=4 had HbA1c’s below 7.5% but were in poor glycemic control based on other parameters (BG variability, e.g., vacillating between 40-400mg/dl). </a:t>
            </a:r>
          </a:p>
          <a:p>
            <a:r>
              <a:rPr lang="en-US"/>
              <a:t>HbA</a:t>
            </a:r>
            <a:r>
              <a:rPr lang="en-US" baseline="-25000"/>
              <a:t>1c</a:t>
            </a:r>
            <a:r>
              <a:rPr lang="en-US"/>
              <a:t> </a:t>
            </a:r>
            <a:r>
              <a:rPr lang="en-US" dirty="0"/>
              <a:t>may increase as ED </a:t>
            </a:r>
            <a:r>
              <a:rPr lang="en-US" dirty="0" err="1"/>
              <a:t>bxs</a:t>
            </a:r>
            <a:r>
              <a:rPr lang="en-US" dirty="0"/>
              <a:t> improve.</a:t>
            </a:r>
          </a:p>
        </p:txBody>
      </p:sp>
    </p:spTree>
    <p:extLst>
      <p:ext uri="{BB962C8B-B14F-4D97-AF65-F5344CB8AC3E}">
        <p14:creationId xmlns:p14="http://schemas.microsoft.com/office/powerpoint/2010/main" val="2620401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7303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Baseline and EOT only:</a:t>
            </a:r>
          </a:p>
          <a:p>
            <a:r>
              <a:rPr lang="en-US" dirty="0"/>
              <a:t>Eating Disorder Examination (EDE)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/>
              <a:t>All assessment points (BL, EOT, 3 and 6 months):</a:t>
            </a:r>
          </a:p>
          <a:p>
            <a:r>
              <a:rPr lang="en-US" dirty="0"/>
              <a:t>Diabetes Eating Problems Survey (DEPS)</a:t>
            </a:r>
          </a:p>
          <a:p>
            <a:r>
              <a:rPr lang="en-US" dirty="0"/>
              <a:t>Diabetes Self-Management Questionnaire (DSMQ)</a:t>
            </a:r>
          </a:p>
          <a:p>
            <a:r>
              <a:rPr lang="en-US" dirty="0"/>
              <a:t>Diabetes Distress Scale (DDS)</a:t>
            </a:r>
          </a:p>
          <a:p>
            <a:r>
              <a:rPr lang="en-US" dirty="0"/>
              <a:t>Acceptance and Action Diabetes Questionnaire (AADQ)</a:t>
            </a:r>
          </a:p>
          <a:p>
            <a:r>
              <a:rPr lang="en-US" dirty="0"/>
              <a:t>HbA</a:t>
            </a:r>
            <a:r>
              <a:rPr lang="en-US" baseline="-25000" dirty="0"/>
              <a:t>1c</a:t>
            </a:r>
          </a:p>
          <a:p>
            <a:r>
              <a:rPr lang="en-US" dirty="0"/>
              <a:t>Behavioral and app use data</a:t>
            </a:r>
          </a:p>
        </p:txBody>
      </p:sp>
    </p:spTree>
    <p:extLst>
      <p:ext uri="{BB962C8B-B14F-4D97-AF65-F5344CB8AC3E}">
        <p14:creationId xmlns:p14="http://schemas.microsoft.com/office/powerpoint/2010/main" val="4170620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5467" y="5827713"/>
            <a:ext cx="680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*One subject removed prior to  analyses due to late reveal of psychosis</a:t>
            </a:r>
          </a:p>
        </p:txBody>
      </p:sp>
    </p:spTree>
    <p:extLst>
      <p:ext uri="{BB962C8B-B14F-4D97-AF65-F5344CB8AC3E}">
        <p14:creationId xmlns:p14="http://schemas.microsoft.com/office/powerpoint/2010/main" val="21482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31" y="2809056"/>
            <a:ext cx="2258844" cy="2999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now</a:t>
            </a:r>
          </a:p>
        </p:txBody>
      </p:sp>
    </p:spTree>
    <p:extLst>
      <p:ext uri="{BB962C8B-B14F-4D97-AF65-F5344CB8AC3E}">
        <p14:creationId xmlns:p14="http://schemas.microsoft.com/office/powerpoint/2010/main" val="1475134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(</a:t>
            </a:r>
            <a:r>
              <a:rPr lang="en-US" i="1" dirty="0" err="1"/>
              <a:t>sd</a:t>
            </a:r>
            <a:r>
              <a:rPr lang="en-US" dirty="0"/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287414"/>
              </p:ext>
            </p:extLst>
          </p:nvPr>
        </p:nvGraphicFramePr>
        <p:xfrm>
          <a:off x="218306" y="1983310"/>
          <a:ext cx="8983586" cy="310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Document" r:id="rId3" imgW="6096000" imgH="2108200" progId="Word.Document.12">
                  <p:embed/>
                </p:oleObj>
              </mc:Choice>
              <mc:Fallback>
                <p:oleObj name="Document" r:id="rId3" imgW="6096000" imgH="210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306" y="1983310"/>
                        <a:ext cx="8983586" cy="3106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090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BL to EOT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26868"/>
              </p:ext>
            </p:extLst>
          </p:nvPr>
        </p:nvGraphicFramePr>
        <p:xfrm>
          <a:off x="282575" y="1344613"/>
          <a:ext cx="8850313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4" imgW="6096000" imgH="3086100" progId="Word.Document.12">
                  <p:embed/>
                </p:oleObj>
              </mc:Choice>
              <mc:Fallback>
                <p:oleObj name="Document" r:id="rId4" imgW="6096000" imgH="308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575" y="1344613"/>
                        <a:ext cx="8850313" cy="448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079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 to 3 MO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214218"/>
              </p:ext>
            </p:extLst>
          </p:nvPr>
        </p:nvGraphicFramePr>
        <p:xfrm>
          <a:off x="105840" y="1728833"/>
          <a:ext cx="8962649" cy="3828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Document" r:id="rId3" imgW="6096000" imgH="2603500" progId="Word.Document.12">
                  <p:embed/>
                </p:oleObj>
              </mc:Choice>
              <mc:Fallback>
                <p:oleObj name="Document" r:id="rId3" imgW="6096000" imgH="260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840" y="1728833"/>
                        <a:ext cx="8962649" cy="3828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587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 to 6 MO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24755"/>
              </p:ext>
            </p:extLst>
          </p:nvPr>
        </p:nvGraphicFramePr>
        <p:xfrm>
          <a:off x="175581" y="1799398"/>
          <a:ext cx="8922075" cy="381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Document" r:id="rId3" imgW="6096000" imgH="2603500" progId="Word.Document.12">
                  <p:embed/>
                </p:oleObj>
              </mc:Choice>
              <mc:Fallback>
                <p:oleObj name="Document" r:id="rId3" imgW="6096000" imgH="260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581" y="1799398"/>
                        <a:ext cx="8922075" cy="3810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293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HbA1c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variability in outcome</a:t>
            </a:r>
          </a:p>
          <a:p>
            <a:r>
              <a:rPr lang="en-US" dirty="0"/>
              <a:t>Changes ranged from -7.40-1.50</a:t>
            </a:r>
          </a:p>
          <a:p>
            <a:r>
              <a:rPr lang="en-US" dirty="0"/>
              <a:t>Mean change -1.14</a:t>
            </a:r>
          </a:p>
          <a:p>
            <a:r>
              <a:rPr lang="en-US" dirty="0" err="1"/>
              <a:t>Δ</a:t>
            </a:r>
            <a:r>
              <a:rPr lang="en-US" dirty="0"/>
              <a:t> -.5 is considered clinically significant</a:t>
            </a:r>
          </a:p>
          <a:p>
            <a:r>
              <a:rPr lang="en-US" dirty="0"/>
              <a:t>Past studies have </a:t>
            </a:r>
            <a:r>
              <a:rPr lang="en-US"/>
              <a:t>reported change -.18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17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60" y="145803"/>
            <a:ext cx="8229600" cy="1143000"/>
          </a:xfrm>
        </p:spPr>
        <p:txBody>
          <a:bodyPr/>
          <a:lstStyle/>
          <a:p>
            <a:r>
              <a:rPr lang="en-US" dirty="0"/>
              <a:t>HbA1c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267499"/>
              </p:ext>
            </p:extLst>
          </p:nvPr>
        </p:nvGraphicFramePr>
        <p:xfrm>
          <a:off x="0" y="3886200"/>
          <a:ext cx="9202738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Document" r:id="rId4" imgW="6197600" imgH="1625600" progId="Word.Document.12">
                  <p:embed/>
                </p:oleObj>
              </mc:Choice>
              <mc:Fallback>
                <p:oleObj name="Document" r:id="rId4" imgW="6197600" imgH="162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3886200"/>
                        <a:ext cx="9202738" cy="241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366906"/>
              </p:ext>
            </p:extLst>
          </p:nvPr>
        </p:nvGraphicFramePr>
        <p:xfrm>
          <a:off x="0" y="1408113"/>
          <a:ext cx="9255125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Document" r:id="rId6" imgW="6197600" imgH="1625600" progId="Word.Document.12">
                  <p:embed/>
                </p:oleObj>
              </mc:Choice>
              <mc:Fallback>
                <p:oleObj name="Document" r:id="rId6" imgW="6197600" imgH="162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08113"/>
                        <a:ext cx="9255125" cy="242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124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450102"/>
              </p:ext>
            </p:extLst>
          </p:nvPr>
        </p:nvGraphicFramePr>
        <p:xfrm>
          <a:off x="156105" y="189367"/>
          <a:ext cx="8763528" cy="579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526189" y="1918044"/>
            <a:ext cx="6004585" cy="758017"/>
            <a:chOff x="2526189" y="2140884"/>
            <a:chExt cx="6004585" cy="75801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8530774" y="2468675"/>
              <a:ext cx="0" cy="43022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8130078" y="2148622"/>
              <a:ext cx="0" cy="43022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526189" y="2148622"/>
              <a:ext cx="0" cy="43022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997162" y="2140884"/>
              <a:ext cx="0" cy="43022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11541" y="5903323"/>
            <a:ext cx="877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*By individual participant, arrows denote participants with HbA1c ≥ 7.5 at baseline. Gap is a </a:t>
            </a:r>
          </a:p>
          <a:p>
            <a:r>
              <a:rPr lang="en-US" dirty="0"/>
              <a:t>participant without change in HbA1c with specific values unreadable &gt; 15.5.</a:t>
            </a:r>
          </a:p>
        </p:txBody>
      </p:sp>
    </p:spTree>
    <p:extLst>
      <p:ext uri="{BB962C8B-B14F-4D97-AF65-F5344CB8AC3E}">
        <p14:creationId xmlns:p14="http://schemas.microsoft.com/office/powerpoint/2010/main" val="21056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496"/>
            <a:ext cx="8229600" cy="4525963"/>
          </a:xfrm>
        </p:spPr>
        <p:txBody>
          <a:bodyPr/>
          <a:lstStyle/>
          <a:p>
            <a:r>
              <a:rPr lang="en-US" dirty="0"/>
              <a:t>Promising intervention</a:t>
            </a:r>
          </a:p>
          <a:p>
            <a:r>
              <a:rPr lang="en-US" dirty="0"/>
              <a:t>Need to examine </a:t>
            </a:r>
            <a:r>
              <a:rPr lang="en-US" b="1" dirty="0"/>
              <a:t>app use data</a:t>
            </a:r>
            <a:r>
              <a:rPr lang="en-US" dirty="0"/>
              <a:t> (some behavioral and contextual data in there too) and </a:t>
            </a:r>
            <a:r>
              <a:rPr lang="en-US" b="1" dirty="0"/>
              <a:t>individual trajectories of change</a:t>
            </a:r>
          </a:p>
          <a:p>
            <a:r>
              <a:rPr lang="en-US" dirty="0"/>
              <a:t>May apply to a broader population of T1D patients who are struggling to manage eating and weight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63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In gratitude of the clients who are teaching us how to be useful to them. - Namaste</a:t>
            </a:r>
          </a:p>
        </p:txBody>
      </p:sp>
    </p:spTree>
    <p:extLst>
      <p:ext uri="{BB962C8B-B14F-4D97-AF65-F5344CB8AC3E}">
        <p14:creationId xmlns:p14="http://schemas.microsoft.com/office/powerpoint/2010/main" val="25968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506" y="1605885"/>
            <a:ext cx="8276784" cy="1648357"/>
          </a:xfrm>
        </p:spPr>
        <p:txBody>
          <a:bodyPr>
            <a:noAutofit/>
          </a:bodyPr>
          <a:lstStyle/>
          <a:p>
            <a:r>
              <a:rPr lang="en-US" sz="4900" i="1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4900" dirty="0" err="1">
                <a:solidFill>
                  <a:prstClr val="black"/>
                </a:solidFill>
                <a:latin typeface="Calibri"/>
              </a:rPr>
              <a:t>ACT</a:t>
            </a:r>
            <a:r>
              <a:rPr lang="en-US" sz="4900" dirty="0">
                <a:solidFill>
                  <a:prstClr val="black"/>
                </a:solidFill>
                <a:latin typeface="Calibri"/>
              </a:rPr>
              <a:t> to Reduce Maladaptive Eating and Weight Control in Type 1 Diabetes </a:t>
            </a:r>
            <a:endParaRPr lang="en-US" dirty="0">
              <a:latin typeface="Apple Symbols"/>
              <a:cs typeface="Apple Symbol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506" y="3829187"/>
            <a:ext cx="8371854" cy="1325771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Rhonda M. Merwin, PhD &amp; Ashley A. Moskovich, PhD</a:t>
            </a:r>
          </a:p>
          <a:p>
            <a:pPr lvl="0"/>
            <a:r>
              <a:rPr lang="en-US" sz="2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Department of Psychiatry and Behavioral Sciences </a:t>
            </a:r>
          </a:p>
          <a:p>
            <a:pPr lvl="0"/>
            <a:r>
              <a:rPr lang="en-US" sz="2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Duke School of Medicine</a:t>
            </a:r>
          </a:p>
          <a:p>
            <a:pPr lvl="0"/>
            <a:r>
              <a:rPr lang="en-US" sz="2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ACBS World Conference 17, Dublin, Ireland </a:t>
            </a:r>
          </a:p>
          <a:p>
            <a:pPr lvl="0"/>
            <a:r>
              <a:rPr lang="en-US" sz="2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June 25-30, 2019</a:t>
            </a:r>
          </a:p>
        </p:txBody>
      </p:sp>
    </p:spTree>
    <p:extLst>
      <p:ext uri="{BB962C8B-B14F-4D97-AF65-F5344CB8AC3E}">
        <p14:creationId xmlns:p14="http://schemas.microsoft.com/office/powerpoint/2010/main" val="120673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872827" y="1302754"/>
            <a:ext cx="6858000" cy="1095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380DF1"/>
                </a:solidFill>
              </a:rPr>
              <a:t>and the </a:t>
            </a:r>
          </a:p>
          <a:p>
            <a:pPr marL="0" indent="0" algn="ctr">
              <a:buNone/>
            </a:pPr>
            <a:r>
              <a:rPr lang="en-US" sz="2700" b="1" dirty="0">
                <a:solidFill>
                  <a:srgbClr val="380DF1"/>
                </a:solidFill>
              </a:rPr>
              <a:t>ACT IN CONTEXT RESEARCH LAB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21" y="-67163"/>
            <a:ext cx="5968900" cy="135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4" y="1110542"/>
            <a:ext cx="2212976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01772" y="1127244"/>
            <a:ext cx="3298132" cy="384648"/>
          </a:xfrm>
          <a:prstGeom prst="rect">
            <a:avLst/>
          </a:prstGeom>
          <a:noFill/>
        </p:spPr>
        <p:txBody>
          <a:bodyPr wrap="none" lIns="91369" tIns="45684" rIns="91369" bIns="45684" rtlCol="0">
            <a:spAutoFit/>
          </a:bodyPr>
          <a:lstStyle/>
          <a:p>
            <a:pPr defTabSz="913707"/>
            <a:r>
              <a:rPr lang="en-US" sz="1900" dirty="0">
                <a:solidFill>
                  <a:srgbClr val="F79646">
                    <a:lumMod val="75000"/>
                  </a:srgbClr>
                </a:solidFill>
              </a:rPr>
              <a:t>Division of Behavioral Medicine</a:t>
            </a:r>
          </a:p>
        </p:txBody>
      </p:sp>
      <p:pic>
        <p:nvPicPr>
          <p:cNvPr id="1029" name="Picture 5" descr="https://static.wixstatic.com/media/628bb9_70eedd3bb8d30a00c026e232152604d8.jpg/v1/fill/w_131,h_189,al_c,q_80,usm_0.66_1.00_0.01/628bb9_70eedd3bb8d30a00c026e232152604d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39" y="2667000"/>
            <a:ext cx="992407" cy="159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static.wixstatic.com/media/628bb9_fa54d9cd13c34be68625f0b0114f9c40.jpg/v1/fill/w_100,h_146,al_c,q_80,usm_0.66_1.00_0.01/628bb9_fa54d9cd13c34be68625f0b0114f9c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34" y="2667000"/>
            <a:ext cx="1007324" cy="16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static.wixstatic.com/media/628bb9_cfcce1a48fef4bd7b08eb261e14bc145.png/v1/fill/w_93,h_144,al_c,usm_0.66_1.00_0.01/628bb9_cfcce1a48fef4bd7b08eb261e14bc14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27" y="2667002"/>
            <a:ext cx="883004" cy="16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4419600"/>
            <a:ext cx="4800600" cy="187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094" y="2667000"/>
            <a:ext cx="986567" cy="1580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1976" y="2667002"/>
            <a:ext cx="1036631" cy="15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8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1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17" y="1417638"/>
            <a:ext cx="730272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Autoimmune disorder, destroys body’s ability to produce insulin </a:t>
            </a:r>
          </a:p>
          <a:p>
            <a:r>
              <a:rPr lang="en-US" dirty="0"/>
              <a:t>Survive by self-monitoring BG, administering insulin multiple times a day, precise management of diet and exercise</a:t>
            </a:r>
          </a:p>
          <a:p>
            <a:r>
              <a:rPr lang="en-US" dirty="0"/>
              <a:t>EDs are a severe threat to clinical management of T1D</a:t>
            </a:r>
          </a:p>
          <a:p>
            <a:r>
              <a:rPr lang="en-US" dirty="0"/>
              <a:t>Include typical ED </a:t>
            </a:r>
            <a:r>
              <a:rPr lang="en-US" dirty="0" err="1"/>
              <a:t>bxs</a:t>
            </a:r>
            <a:r>
              <a:rPr lang="en-US" dirty="0"/>
              <a:t> + insulin restriction</a:t>
            </a:r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33" y="4231860"/>
            <a:ext cx="2561041" cy="22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38" y="1417638"/>
            <a:ext cx="6358317" cy="478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Mortality </a:t>
            </a:r>
            <a:r>
              <a:rPr lang="en-US" sz="2000" dirty="0"/>
              <a:t>(Nielsen, 2002)</a:t>
            </a:r>
          </a:p>
        </p:txBody>
      </p:sp>
    </p:spTree>
    <p:extLst>
      <p:ext uri="{BB962C8B-B14F-4D97-AF65-F5344CB8AC3E}">
        <p14:creationId xmlns:p14="http://schemas.microsoft.com/office/powerpoint/2010/main" val="140103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Morbidity </a:t>
            </a:r>
            <a:r>
              <a:rPr lang="en-US" sz="2000" dirty="0"/>
              <a:t>(DCCT Trial)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4" y="1409182"/>
            <a:ext cx="7999857" cy="45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4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empirically-based treatments</a:t>
            </a:r>
          </a:p>
          <a:p>
            <a:r>
              <a:rPr lang="en-US" dirty="0"/>
              <a:t>Do not fare as well in conventional ED treatments</a:t>
            </a:r>
          </a:p>
          <a:p>
            <a:r>
              <a:rPr lang="en-US" dirty="0"/>
              <a:t>Body weight and shape concerns might improve, but T1D management behavior does not</a:t>
            </a:r>
          </a:p>
        </p:txBody>
      </p:sp>
    </p:spTree>
    <p:extLst>
      <p:ext uri="{BB962C8B-B14F-4D97-AF65-F5344CB8AC3E}">
        <p14:creationId xmlns:p14="http://schemas.microsoft.com/office/powerpoint/2010/main" val="198003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Estranged from ourselves_10 9 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5165</TotalTime>
  <Words>1222</Words>
  <Application>Microsoft Office PowerPoint</Application>
  <PresentationFormat>On-screen Show (4:3)</PresentationFormat>
  <Paragraphs>228</Paragraphs>
  <Slides>38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Apple Symbols</vt:lpstr>
      <vt:lpstr>Arial</vt:lpstr>
      <vt:lpstr>Calibri</vt:lpstr>
      <vt:lpstr>Garamond</vt:lpstr>
      <vt:lpstr>Helvetica</vt:lpstr>
      <vt:lpstr>Organic</vt:lpstr>
      <vt:lpstr>Estranged from ourselves_10 9 17</vt:lpstr>
      <vt:lpstr>Document</vt:lpstr>
      <vt:lpstr>PowerPoint Presentation</vt:lpstr>
      <vt:lpstr>PowerPoint Presentation</vt:lpstr>
      <vt:lpstr>Available now</vt:lpstr>
      <vt:lpstr>iACT to Reduce Maladaptive Eating and Weight Control in Type 1 Diabetes </vt:lpstr>
      <vt:lpstr>PowerPoint Presentation</vt:lpstr>
      <vt:lpstr>Type 1 diabetes</vt:lpstr>
      <vt:lpstr>Mortality (Nielsen, 2002)</vt:lpstr>
      <vt:lpstr>Morbidity (DCCT Trial)</vt:lpstr>
      <vt:lpstr>Treatment options</vt:lpstr>
      <vt:lpstr>PowerPoint Presentation</vt:lpstr>
      <vt:lpstr>Context matters</vt:lpstr>
      <vt:lpstr>Living with T1D</vt:lpstr>
      <vt:lpstr>Working model</vt:lpstr>
      <vt:lpstr>iOmit (now iACT):  Reducing intentional insulin misuse in type 1 diabetes</vt:lpstr>
      <vt:lpstr>iACT</vt:lpstr>
      <vt:lpstr>Treatment themes</vt:lpstr>
      <vt:lpstr>Tailored mobile app</vt:lpstr>
      <vt:lpstr>Tailored mobile app</vt:lpstr>
      <vt:lpstr>iACT modified app (sample screenshots)</vt:lpstr>
      <vt:lpstr>Focus groups and interviews</vt:lpstr>
      <vt:lpstr>Beta testing</vt:lpstr>
      <vt:lpstr>Pilot of treatment</vt:lpstr>
      <vt:lpstr>Recruitment and retention</vt:lpstr>
      <vt:lpstr>PowerPoint Presentation</vt:lpstr>
      <vt:lpstr>PowerPoint Presentation</vt:lpstr>
      <vt:lpstr>Glycemic control</vt:lpstr>
      <vt:lpstr>Glycemic control</vt:lpstr>
      <vt:lpstr>Measures</vt:lpstr>
      <vt:lpstr>RESULTS </vt:lpstr>
      <vt:lpstr>Means (sd)</vt:lpstr>
      <vt:lpstr>Change BL to EOT</vt:lpstr>
      <vt:lpstr>BL to 3 MO</vt:lpstr>
      <vt:lpstr>BL to 6 MO</vt:lpstr>
      <vt:lpstr>HbA1c</vt:lpstr>
      <vt:lpstr>HbA1c</vt:lpstr>
      <vt:lpstr>PowerPoint Presentation</vt:lpstr>
      <vt:lpstr>Conclusions</vt:lpstr>
      <vt:lpstr>PowerPoint Presentation</vt:lpstr>
    </vt:vector>
  </TitlesOfParts>
  <Company>Duke University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iACT to Reduce Maladaptive Eating and Weight Control in Type 1 Diabetes</dc:title>
  <dc:creator>Rhonda Merwin</dc:creator>
  <cp:lastModifiedBy>R Z</cp:lastModifiedBy>
  <cp:revision>170</cp:revision>
  <dcterms:created xsi:type="dcterms:W3CDTF">2019-06-23T18:58:13Z</dcterms:created>
  <dcterms:modified xsi:type="dcterms:W3CDTF">2019-07-26T13:47:02Z</dcterms:modified>
</cp:coreProperties>
</file>